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34" r:id="rId2"/>
    <p:sldMasterId id="2147483778" r:id="rId3"/>
    <p:sldMasterId id="2147484051" r:id="rId4"/>
    <p:sldMasterId id="2147484066" r:id="rId5"/>
  </p:sldMasterIdLst>
  <p:notesMasterIdLst>
    <p:notesMasterId r:id="rId46"/>
  </p:notesMasterIdLst>
  <p:handoutMasterIdLst>
    <p:handoutMasterId r:id="rId47"/>
  </p:handoutMasterIdLst>
  <p:sldIdLst>
    <p:sldId id="256" r:id="rId6"/>
    <p:sldId id="329" r:id="rId7"/>
    <p:sldId id="334" r:id="rId8"/>
    <p:sldId id="2482" r:id="rId9"/>
    <p:sldId id="257" r:id="rId10"/>
    <p:sldId id="258" r:id="rId11"/>
    <p:sldId id="4292" r:id="rId12"/>
    <p:sldId id="4293" r:id="rId13"/>
    <p:sldId id="4294" r:id="rId14"/>
    <p:sldId id="2513" r:id="rId15"/>
    <p:sldId id="4263" r:id="rId16"/>
    <p:sldId id="4262" r:id="rId17"/>
    <p:sldId id="4261" r:id="rId18"/>
    <p:sldId id="2474" r:id="rId19"/>
    <p:sldId id="2475" r:id="rId20"/>
    <p:sldId id="2477" r:id="rId21"/>
    <p:sldId id="2472" r:id="rId22"/>
    <p:sldId id="2473" r:id="rId23"/>
    <p:sldId id="2508" r:id="rId24"/>
    <p:sldId id="4259" r:id="rId25"/>
    <p:sldId id="4258" r:id="rId26"/>
    <p:sldId id="4260" r:id="rId27"/>
    <p:sldId id="4239" r:id="rId28"/>
    <p:sldId id="4256" r:id="rId29"/>
    <p:sldId id="4243" r:id="rId30"/>
    <p:sldId id="4272" r:id="rId31"/>
    <p:sldId id="2376" r:id="rId32"/>
    <p:sldId id="2377" r:id="rId33"/>
    <p:sldId id="4234" r:id="rId34"/>
    <p:sldId id="3108" r:id="rId35"/>
    <p:sldId id="4273" r:id="rId36"/>
    <p:sldId id="4282" r:id="rId37"/>
    <p:sldId id="4275" r:id="rId38"/>
    <p:sldId id="4283" r:id="rId39"/>
    <p:sldId id="4277" r:id="rId40"/>
    <p:sldId id="4284" r:id="rId41"/>
    <p:sldId id="4280" r:id="rId42"/>
    <p:sldId id="4291" r:id="rId43"/>
    <p:sldId id="4286" r:id="rId44"/>
    <p:sldId id="244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FE5C3-AC2A-487D-984F-3E8FC9C2B02D}" v="5" dt="2023-09-22T13:39:01.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76" d="100"/>
          <a:sy n="76" d="100"/>
        </p:scale>
        <p:origin x="96" y="456"/>
      </p:cViewPr>
      <p:guideLst/>
    </p:cSldViewPr>
  </p:slideViewPr>
  <p:outlineViewPr>
    <p:cViewPr>
      <p:scale>
        <a:sx n="33" d="100"/>
        <a:sy n="33" d="100"/>
      </p:scale>
      <p:origin x="0" y="-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hyperlink" Target="https://sites.ed.gov/idea/idea-files/dear-colleague-letter-general-supervision-responsibilities-july-24-2023/" TargetMode="External"/><Relationship Id="rId1" Type="http://schemas.openxmlformats.org/officeDocument/2006/relationships/hyperlink" Target="https://sites.ed.gov/idea/idea-files/guidance-on-state-general-supervision-responsibilities-under-parts-b-and-c-of-the-idea-july-24-2023/"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sites.ed.gov/idea/idea-files/dear-colleague-letter-general-supervision-responsibilities-july-24-2023/" TargetMode="External"/><Relationship Id="rId1" Type="http://schemas.openxmlformats.org/officeDocument/2006/relationships/hyperlink" Target="https://sites.ed.gov/idea/idea-files/guidance-on-state-general-supervision-responsibilities-under-parts-b-and-c-of-the-idea-july-24-2023/"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F94F02E-84DA-488A-8233-C757AB16D772}">
      <dgm:prSet/>
      <dgm:spPr/>
      <dgm:t>
        <a:bodyPr/>
        <a:lstStyle/>
        <a:p>
          <a:pPr rtl="0"/>
          <a:r>
            <a:rPr lang="en-US" dirty="0">
              <a:latin typeface="Segoe UI Semibold"/>
            </a:rPr>
            <a:t>Learning experiences </a:t>
          </a:r>
          <a:endParaRPr lang="en-US" dirty="0"/>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dirty="0">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dirty="0">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dirty="0">
              <a:latin typeface="Segoe UI Semibold"/>
            </a:rPr>
            <a:t>Enable students to excel at grade level and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dirty="0">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latin typeface="Segoe UI Semibold"/>
            </a:rPr>
            <a:t>Are known and valued</a:t>
          </a:r>
          <a:endParaRPr lang="en-US" dirty="0"/>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dirty="0">
              <a:latin typeface="Segoe UI Semibold"/>
            </a:rPr>
            <a:t>All students</a:t>
          </a:r>
          <a:endParaRPr lang="en-US" dirty="0"/>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4B4867-A7C7-4DC7-BD71-4FA987A6B9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87B3F9-EFC9-4956-BA05-7948012577B7}">
      <dgm:prSet phldrT="[Text]"/>
      <dgm:spPr/>
      <dgm:t>
        <a:bodyPr/>
        <a:lstStyle/>
        <a:p>
          <a:r>
            <a:rPr lang="en-US" b="1"/>
            <a:t>Section 1</a:t>
          </a:r>
        </a:p>
        <a:p>
          <a:r>
            <a:rPr lang="en-US"/>
            <a:t>Released on Aug. 3</a:t>
          </a:r>
        </a:p>
        <a:p>
          <a:r>
            <a:rPr lang="en-US"/>
            <a:t>Includes Vision Statement, Present Levels, Accommodations and Modifications, etc.</a:t>
          </a:r>
        </a:p>
      </dgm:t>
    </dgm:pt>
    <dgm:pt modelId="{9ECA3C40-BCEB-4706-941E-45DE018484AD}" type="parTrans" cxnId="{F1CBE8FB-905E-4EFD-BEA7-AC8EE7901E20}">
      <dgm:prSet/>
      <dgm:spPr/>
      <dgm:t>
        <a:bodyPr/>
        <a:lstStyle/>
        <a:p>
          <a:endParaRPr lang="en-US"/>
        </a:p>
      </dgm:t>
    </dgm:pt>
    <dgm:pt modelId="{403118E6-9EAE-4A5A-829C-218465E6B633}" type="sibTrans" cxnId="{F1CBE8FB-905E-4EFD-BEA7-AC8EE7901E20}">
      <dgm:prSet/>
      <dgm:spPr/>
      <dgm:t>
        <a:bodyPr/>
        <a:lstStyle/>
        <a:p>
          <a:endParaRPr lang="en-US"/>
        </a:p>
      </dgm:t>
    </dgm:pt>
    <dgm:pt modelId="{8DCEDEB0-48D6-409F-9D0A-3C93605F806F}">
      <dgm:prSet phldrT="[Text]"/>
      <dgm:spPr/>
      <dgm:t>
        <a:bodyPr/>
        <a:lstStyle/>
        <a:p>
          <a:r>
            <a:rPr lang="en-US" b="1"/>
            <a:t>Section 2</a:t>
          </a:r>
        </a:p>
        <a:p>
          <a:r>
            <a:rPr lang="en-US"/>
            <a:t>To be released in early Sept.</a:t>
          </a:r>
        </a:p>
        <a:p>
          <a:r>
            <a:rPr lang="en-US"/>
            <a:t>Will include English Learners, Service Delivery, Transportation, etc. </a:t>
          </a:r>
        </a:p>
      </dgm:t>
    </dgm:pt>
    <dgm:pt modelId="{1A04B0DE-91E4-43B8-A62B-D894F249AD2D}" type="parTrans" cxnId="{62D14C78-5CD4-4D71-B9E8-0E90626FFE8A}">
      <dgm:prSet/>
      <dgm:spPr/>
      <dgm:t>
        <a:bodyPr/>
        <a:lstStyle/>
        <a:p>
          <a:endParaRPr lang="en-US"/>
        </a:p>
      </dgm:t>
    </dgm:pt>
    <dgm:pt modelId="{49CEAE78-44E8-49A8-A4ED-C300D60CFC0F}" type="sibTrans" cxnId="{62D14C78-5CD4-4D71-B9E8-0E90626FFE8A}">
      <dgm:prSet/>
      <dgm:spPr/>
      <dgm:t>
        <a:bodyPr/>
        <a:lstStyle/>
        <a:p>
          <a:endParaRPr lang="en-US"/>
        </a:p>
      </dgm:t>
    </dgm:pt>
    <dgm:pt modelId="{589801C0-0183-41F2-9F69-92D591845892}" type="pres">
      <dgm:prSet presAssocID="{454B4867-A7C7-4DC7-BD71-4FA987A6B997}" presName="diagram" presStyleCnt="0">
        <dgm:presLayoutVars>
          <dgm:dir/>
          <dgm:resizeHandles val="exact"/>
        </dgm:presLayoutVars>
      </dgm:prSet>
      <dgm:spPr/>
    </dgm:pt>
    <dgm:pt modelId="{A00F9C66-0BC8-4046-9A80-DB77C278A715}" type="pres">
      <dgm:prSet presAssocID="{9787B3F9-EFC9-4956-BA05-7948012577B7}" presName="node" presStyleLbl="node1" presStyleIdx="0" presStyleCnt="2">
        <dgm:presLayoutVars>
          <dgm:bulletEnabled val="1"/>
        </dgm:presLayoutVars>
      </dgm:prSet>
      <dgm:spPr/>
    </dgm:pt>
    <dgm:pt modelId="{3DF78E52-6124-4360-B5D0-441F82B1CE40}" type="pres">
      <dgm:prSet presAssocID="{403118E6-9EAE-4A5A-829C-218465E6B633}" presName="sibTrans" presStyleCnt="0"/>
      <dgm:spPr/>
    </dgm:pt>
    <dgm:pt modelId="{F30AB2C6-67A3-4A30-9C7A-B660E1BA04C6}" type="pres">
      <dgm:prSet presAssocID="{8DCEDEB0-48D6-409F-9D0A-3C93605F806F}" presName="node" presStyleLbl="node1" presStyleIdx="1" presStyleCnt="2">
        <dgm:presLayoutVars>
          <dgm:bulletEnabled val="1"/>
        </dgm:presLayoutVars>
      </dgm:prSet>
      <dgm:spPr/>
    </dgm:pt>
  </dgm:ptLst>
  <dgm:cxnLst>
    <dgm:cxn modelId="{CFE6BF66-11FA-4D52-8BE3-CA12B28374CD}" type="presOf" srcId="{9787B3F9-EFC9-4956-BA05-7948012577B7}" destId="{A00F9C66-0BC8-4046-9A80-DB77C278A715}" srcOrd="0" destOrd="0" presId="urn:microsoft.com/office/officeart/2005/8/layout/default"/>
    <dgm:cxn modelId="{2885184B-B4E6-4738-AF89-9CABB1EE87FF}" type="presOf" srcId="{8DCEDEB0-48D6-409F-9D0A-3C93605F806F}" destId="{F30AB2C6-67A3-4A30-9C7A-B660E1BA04C6}" srcOrd="0" destOrd="0" presId="urn:microsoft.com/office/officeart/2005/8/layout/default"/>
    <dgm:cxn modelId="{62D14C78-5CD4-4D71-B9E8-0E90626FFE8A}" srcId="{454B4867-A7C7-4DC7-BD71-4FA987A6B997}" destId="{8DCEDEB0-48D6-409F-9D0A-3C93605F806F}" srcOrd="1" destOrd="0" parTransId="{1A04B0DE-91E4-43B8-A62B-D894F249AD2D}" sibTransId="{49CEAE78-44E8-49A8-A4ED-C300D60CFC0F}"/>
    <dgm:cxn modelId="{19030DCA-D0D5-4BAB-A507-89E959F7D721}" type="presOf" srcId="{454B4867-A7C7-4DC7-BD71-4FA987A6B997}" destId="{589801C0-0183-41F2-9F69-92D591845892}" srcOrd="0" destOrd="0" presId="urn:microsoft.com/office/officeart/2005/8/layout/default"/>
    <dgm:cxn modelId="{F1CBE8FB-905E-4EFD-BEA7-AC8EE7901E20}" srcId="{454B4867-A7C7-4DC7-BD71-4FA987A6B997}" destId="{9787B3F9-EFC9-4956-BA05-7948012577B7}" srcOrd="0" destOrd="0" parTransId="{9ECA3C40-BCEB-4706-941E-45DE018484AD}" sibTransId="{403118E6-9EAE-4A5A-829C-218465E6B633}"/>
    <dgm:cxn modelId="{D7A0B1B0-C684-48D1-982A-4E7CB055BD3C}" type="presParOf" srcId="{589801C0-0183-41F2-9F69-92D591845892}" destId="{A00F9C66-0BC8-4046-9A80-DB77C278A715}" srcOrd="0" destOrd="0" presId="urn:microsoft.com/office/officeart/2005/8/layout/default"/>
    <dgm:cxn modelId="{A1F3C4DD-A3F4-49FD-A004-2EA6DA1C0949}" type="presParOf" srcId="{589801C0-0183-41F2-9F69-92D591845892}" destId="{3DF78E52-6124-4360-B5D0-441F82B1CE40}" srcOrd="1" destOrd="0" presId="urn:microsoft.com/office/officeart/2005/8/layout/default"/>
    <dgm:cxn modelId="{0E9E6477-6709-4479-93D3-16089209D63D}" type="presParOf" srcId="{589801C0-0183-41F2-9F69-92D591845892}" destId="{F30AB2C6-67A3-4A30-9C7A-B660E1BA04C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76AFC-1211-4337-A8FC-9E516C583BE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60C0315-4590-42BA-86E9-F331DAA57742}">
      <dgm:prSet/>
      <dgm:spPr/>
      <dgm:t>
        <a:bodyPr/>
        <a:lstStyle/>
        <a:p>
          <a:r>
            <a:rPr lang="en-US" b="0" i="0" baseline="0">
              <a:hlinkClick xmlns:r="http://schemas.openxmlformats.org/officeDocument/2006/relationships" r:id="rId1"/>
            </a:rPr>
            <a:t>State General Supervision Responsibilities under Parts B and C of the IDEA: Monitoring, Technical Assistance and Enforcement</a:t>
          </a:r>
          <a:endParaRPr lang="en-US"/>
        </a:p>
      </dgm:t>
    </dgm:pt>
    <dgm:pt modelId="{01A1D7DE-0954-4EA5-98B7-BF217BF08A93}" type="parTrans" cxnId="{4FDD67EA-E9A1-492B-B01A-848B7965692B}">
      <dgm:prSet/>
      <dgm:spPr/>
      <dgm:t>
        <a:bodyPr/>
        <a:lstStyle/>
        <a:p>
          <a:endParaRPr lang="en-US"/>
        </a:p>
      </dgm:t>
    </dgm:pt>
    <dgm:pt modelId="{E5F08F7A-2131-4F3A-884E-5215576B3E43}" type="sibTrans" cxnId="{4FDD67EA-E9A1-492B-B01A-848B7965692B}">
      <dgm:prSet/>
      <dgm:spPr/>
      <dgm:t>
        <a:bodyPr/>
        <a:lstStyle/>
        <a:p>
          <a:endParaRPr lang="en-US"/>
        </a:p>
      </dgm:t>
    </dgm:pt>
    <dgm:pt modelId="{870C9DFC-909D-446F-A750-D44097330F9A}">
      <dgm:prSet/>
      <dgm:spPr/>
      <dgm:t>
        <a:bodyPr/>
        <a:lstStyle/>
        <a:p>
          <a:r>
            <a:rPr lang="en-US" b="0" i="0" baseline="0">
              <a:hlinkClick xmlns:r="http://schemas.openxmlformats.org/officeDocument/2006/relationships" r:id="rId2"/>
            </a:rPr>
            <a:t>“Dear Colleague” Letter that adds context to the above guidance</a:t>
          </a:r>
          <a:endParaRPr lang="en-US"/>
        </a:p>
      </dgm:t>
    </dgm:pt>
    <dgm:pt modelId="{1ECEEA90-6372-4A59-9A8F-20CF8C923991}" type="parTrans" cxnId="{3F6191DD-C699-49C0-929B-88C74F0D4E1A}">
      <dgm:prSet/>
      <dgm:spPr/>
      <dgm:t>
        <a:bodyPr/>
        <a:lstStyle/>
        <a:p>
          <a:endParaRPr lang="en-US"/>
        </a:p>
      </dgm:t>
    </dgm:pt>
    <dgm:pt modelId="{86EBAC25-2300-4B0A-B948-50941FEFDB5B}" type="sibTrans" cxnId="{3F6191DD-C699-49C0-929B-88C74F0D4E1A}">
      <dgm:prSet/>
      <dgm:spPr/>
      <dgm:t>
        <a:bodyPr/>
        <a:lstStyle/>
        <a:p>
          <a:endParaRPr lang="en-US"/>
        </a:p>
      </dgm:t>
    </dgm:pt>
    <dgm:pt modelId="{D95BF9A7-34FD-4853-857E-FCA78BCC1913}" type="pres">
      <dgm:prSet presAssocID="{4AD76AFC-1211-4337-A8FC-9E516C583BE4}" presName="hierChild1" presStyleCnt="0">
        <dgm:presLayoutVars>
          <dgm:chPref val="1"/>
          <dgm:dir/>
          <dgm:animOne val="branch"/>
          <dgm:animLvl val="lvl"/>
          <dgm:resizeHandles/>
        </dgm:presLayoutVars>
      </dgm:prSet>
      <dgm:spPr/>
    </dgm:pt>
    <dgm:pt modelId="{027CB7D0-0A6B-4934-B808-85B0016777CF}" type="pres">
      <dgm:prSet presAssocID="{660C0315-4590-42BA-86E9-F331DAA57742}" presName="hierRoot1" presStyleCnt="0"/>
      <dgm:spPr/>
    </dgm:pt>
    <dgm:pt modelId="{F339AA2C-C120-4ABE-9203-1710AF88C31A}" type="pres">
      <dgm:prSet presAssocID="{660C0315-4590-42BA-86E9-F331DAA57742}" presName="composite" presStyleCnt="0"/>
      <dgm:spPr/>
    </dgm:pt>
    <dgm:pt modelId="{0655F19C-262B-4F5B-BBA7-A5939D72DB63}" type="pres">
      <dgm:prSet presAssocID="{660C0315-4590-42BA-86E9-F331DAA57742}" presName="background" presStyleLbl="node0" presStyleIdx="0" presStyleCnt="2"/>
      <dgm:spPr/>
    </dgm:pt>
    <dgm:pt modelId="{E4B6BB93-CF22-4ABF-9F0C-9FDD9125C7AA}" type="pres">
      <dgm:prSet presAssocID="{660C0315-4590-42BA-86E9-F331DAA57742}" presName="text" presStyleLbl="fgAcc0" presStyleIdx="0" presStyleCnt="2">
        <dgm:presLayoutVars>
          <dgm:chPref val="3"/>
        </dgm:presLayoutVars>
      </dgm:prSet>
      <dgm:spPr/>
    </dgm:pt>
    <dgm:pt modelId="{F3F511FC-150E-423C-BC6A-047EC587B03F}" type="pres">
      <dgm:prSet presAssocID="{660C0315-4590-42BA-86E9-F331DAA57742}" presName="hierChild2" presStyleCnt="0"/>
      <dgm:spPr/>
    </dgm:pt>
    <dgm:pt modelId="{A98999E1-06C4-47FE-BF96-08F862CD5814}" type="pres">
      <dgm:prSet presAssocID="{870C9DFC-909D-446F-A750-D44097330F9A}" presName="hierRoot1" presStyleCnt="0"/>
      <dgm:spPr/>
    </dgm:pt>
    <dgm:pt modelId="{284A441E-2550-4634-A20F-AAD391CB2B51}" type="pres">
      <dgm:prSet presAssocID="{870C9DFC-909D-446F-A750-D44097330F9A}" presName="composite" presStyleCnt="0"/>
      <dgm:spPr/>
    </dgm:pt>
    <dgm:pt modelId="{26F4AAE9-C63C-421E-8317-650DD6F1F408}" type="pres">
      <dgm:prSet presAssocID="{870C9DFC-909D-446F-A750-D44097330F9A}" presName="background" presStyleLbl="node0" presStyleIdx="1" presStyleCnt="2"/>
      <dgm:spPr/>
    </dgm:pt>
    <dgm:pt modelId="{2AB18446-B376-4ACB-BCDE-1A10F8F79E66}" type="pres">
      <dgm:prSet presAssocID="{870C9DFC-909D-446F-A750-D44097330F9A}" presName="text" presStyleLbl="fgAcc0" presStyleIdx="1" presStyleCnt="2">
        <dgm:presLayoutVars>
          <dgm:chPref val="3"/>
        </dgm:presLayoutVars>
      </dgm:prSet>
      <dgm:spPr/>
    </dgm:pt>
    <dgm:pt modelId="{563FFCE8-7E7C-4DD9-B138-3A0E1EA1AEEF}" type="pres">
      <dgm:prSet presAssocID="{870C9DFC-909D-446F-A750-D44097330F9A}" presName="hierChild2" presStyleCnt="0"/>
      <dgm:spPr/>
    </dgm:pt>
  </dgm:ptLst>
  <dgm:cxnLst>
    <dgm:cxn modelId="{2FFA487F-9582-4E5F-871E-1474BDD893EE}" type="presOf" srcId="{4AD76AFC-1211-4337-A8FC-9E516C583BE4}" destId="{D95BF9A7-34FD-4853-857E-FCA78BCC1913}" srcOrd="0" destOrd="0" presId="urn:microsoft.com/office/officeart/2005/8/layout/hierarchy1"/>
    <dgm:cxn modelId="{54EDB89D-00C4-4BCF-B88B-6A6046461E69}" type="presOf" srcId="{660C0315-4590-42BA-86E9-F331DAA57742}" destId="{E4B6BB93-CF22-4ABF-9F0C-9FDD9125C7AA}" srcOrd="0" destOrd="0" presId="urn:microsoft.com/office/officeart/2005/8/layout/hierarchy1"/>
    <dgm:cxn modelId="{3F6191DD-C699-49C0-929B-88C74F0D4E1A}" srcId="{4AD76AFC-1211-4337-A8FC-9E516C583BE4}" destId="{870C9DFC-909D-446F-A750-D44097330F9A}" srcOrd="1" destOrd="0" parTransId="{1ECEEA90-6372-4A59-9A8F-20CF8C923991}" sibTransId="{86EBAC25-2300-4B0A-B948-50941FEFDB5B}"/>
    <dgm:cxn modelId="{4FDD67EA-E9A1-492B-B01A-848B7965692B}" srcId="{4AD76AFC-1211-4337-A8FC-9E516C583BE4}" destId="{660C0315-4590-42BA-86E9-F331DAA57742}" srcOrd="0" destOrd="0" parTransId="{01A1D7DE-0954-4EA5-98B7-BF217BF08A93}" sibTransId="{E5F08F7A-2131-4F3A-884E-5215576B3E43}"/>
    <dgm:cxn modelId="{7CCEC8F0-5E8E-438F-A672-E348EBFEA4F9}" type="presOf" srcId="{870C9DFC-909D-446F-A750-D44097330F9A}" destId="{2AB18446-B376-4ACB-BCDE-1A10F8F79E66}" srcOrd="0" destOrd="0" presId="urn:microsoft.com/office/officeart/2005/8/layout/hierarchy1"/>
    <dgm:cxn modelId="{388CA899-E8D7-4EBF-8A80-5D8463EA6BDC}" type="presParOf" srcId="{D95BF9A7-34FD-4853-857E-FCA78BCC1913}" destId="{027CB7D0-0A6B-4934-B808-85B0016777CF}" srcOrd="0" destOrd="0" presId="urn:microsoft.com/office/officeart/2005/8/layout/hierarchy1"/>
    <dgm:cxn modelId="{9B4CBBE9-B070-459D-94C8-1E9CD2B07BAD}" type="presParOf" srcId="{027CB7D0-0A6B-4934-B808-85B0016777CF}" destId="{F339AA2C-C120-4ABE-9203-1710AF88C31A}" srcOrd="0" destOrd="0" presId="urn:microsoft.com/office/officeart/2005/8/layout/hierarchy1"/>
    <dgm:cxn modelId="{62C32947-C33A-4540-8C75-54EA130B3E08}" type="presParOf" srcId="{F339AA2C-C120-4ABE-9203-1710AF88C31A}" destId="{0655F19C-262B-4F5B-BBA7-A5939D72DB63}" srcOrd="0" destOrd="0" presId="urn:microsoft.com/office/officeart/2005/8/layout/hierarchy1"/>
    <dgm:cxn modelId="{83381DB6-EA68-46CE-BA02-082C5B05DB08}" type="presParOf" srcId="{F339AA2C-C120-4ABE-9203-1710AF88C31A}" destId="{E4B6BB93-CF22-4ABF-9F0C-9FDD9125C7AA}" srcOrd="1" destOrd="0" presId="urn:microsoft.com/office/officeart/2005/8/layout/hierarchy1"/>
    <dgm:cxn modelId="{646A48D7-15E4-4C71-AC18-5C95F6D98456}" type="presParOf" srcId="{027CB7D0-0A6B-4934-B808-85B0016777CF}" destId="{F3F511FC-150E-423C-BC6A-047EC587B03F}" srcOrd="1" destOrd="0" presId="urn:microsoft.com/office/officeart/2005/8/layout/hierarchy1"/>
    <dgm:cxn modelId="{C9F23755-B0E2-449B-B2BF-CF792F2051ED}" type="presParOf" srcId="{D95BF9A7-34FD-4853-857E-FCA78BCC1913}" destId="{A98999E1-06C4-47FE-BF96-08F862CD5814}" srcOrd="1" destOrd="0" presId="urn:microsoft.com/office/officeart/2005/8/layout/hierarchy1"/>
    <dgm:cxn modelId="{D868207A-4601-4CE9-B2D9-B34A9CF41CA9}" type="presParOf" srcId="{A98999E1-06C4-47FE-BF96-08F862CD5814}" destId="{284A441E-2550-4634-A20F-AAD391CB2B51}" srcOrd="0" destOrd="0" presId="urn:microsoft.com/office/officeart/2005/8/layout/hierarchy1"/>
    <dgm:cxn modelId="{0DE1041D-3A13-4869-B795-D874EAD5779B}" type="presParOf" srcId="{284A441E-2550-4634-A20F-AAD391CB2B51}" destId="{26F4AAE9-C63C-421E-8317-650DD6F1F408}" srcOrd="0" destOrd="0" presId="urn:microsoft.com/office/officeart/2005/8/layout/hierarchy1"/>
    <dgm:cxn modelId="{97303AE7-49D5-41CE-AEB8-F8376019FCDB}" type="presParOf" srcId="{284A441E-2550-4634-A20F-AAD391CB2B51}" destId="{2AB18446-B376-4ACB-BCDE-1A10F8F79E66}" srcOrd="1" destOrd="0" presId="urn:microsoft.com/office/officeart/2005/8/layout/hierarchy1"/>
    <dgm:cxn modelId="{951A8114-BCDC-4D85-814C-9D7A4D154D20}" type="presParOf" srcId="{A98999E1-06C4-47FE-BF96-08F862CD5814}" destId="{563FFCE8-7E7C-4DD9-B138-3A0E1EA1AE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B7A31-EC45-493D-A577-97FCACFFF9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EBEEC7-067F-4373-A6B3-3E0C7EE2581C}">
      <dgm:prSet phldrT="[Text]"/>
      <dgm:spPr/>
      <dgm:t>
        <a:bodyPr/>
        <a:lstStyle/>
        <a:p>
          <a:r>
            <a:rPr lang="en-US"/>
            <a:t>Alignment</a:t>
          </a:r>
        </a:p>
      </dgm:t>
    </dgm:pt>
    <dgm:pt modelId="{72622455-6C24-4DA0-A4AB-B141534DC37F}" type="parTrans" cxnId="{57A7BAF7-0CA9-4D29-A12E-22ED7426EEC8}">
      <dgm:prSet/>
      <dgm:spPr/>
      <dgm:t>
        <a:bodyPr/>
        <a:lstStyle/>
        <a:p>
          <a:endParaRPr lang="en-US"/>
        </a:p>
      </dgm:t>
    </dgm:pt>
    <dgm:pt modelId="{9CA88863-617C-48EE-9DFF-9C8D8E47F399}" type="sibTrans" cxnId="{57A7BAF7-0CA9-4D29-A12E-22ED7426EEC8}">
      <dgm:prSet/>
      <dgm:spPr/>
      <dgm:t>
        <a:bodyPr/>
        <a:lstStyle/>
        <a:p>
          <a:endParaRPr lang="en-US"/>
        </a:p>
      </dgm:t>
    </dgm:pt>
    <dgm:pt modelId="{10A2C35D-E5DA-473F-AC47-E5FF4D2C0732}">
      <dgm:prSet phldrT="[Text]"/>
      <dgm:spPr/>
      <dgm:t>
        <a:bodyPr/>
        <a:lstStyle/>
        <a:p>
          <a:r>
            <a:rPr lang="en-US"/>
            <a:t>Stakeholder Engagement</a:t>
          </a:r>
        </a:p>
      </dgm:t>
    </dgm:pt>
    <dgm:pt modelId="{1B08C066-A08E-4CD7-B709-62169D0AA297}" type="parTrans" cxnId="{14108B52-65ED-4594-BC0C-150F07F19469}">
      <dgm:prSet/>
      <dgm:spPr/>
      <dgm:t>
        <a:bodyPr/>
        <a:lstStyle/>
        <a:p>
          <a:endParaRPr lang="en-US"/>
        </a:p>
      </dgm:t>
    </dgm:pt>
    <dgm:pt modelId="{BC6ED321-FC84-487D-9276-F40B948AFCE9}" type="sibTrans" cxnId="{14108B52-65ED-4594-BC0C-150F07F19469}">
      <dgm:prSet/>
      <dgm:spPr/>
      <dgm:t>
        <a:bodyPr/>
        <a:lstStyle/>
        <a:p>
          <a:endParaRPr lang="en-US"/>
        </a:p>
      </dgm:t>
    </dgm:pt>
    <dgm:pt modelId="{519F7EF8-7806-4089-A465-D339D360B72D}">
      <dgm:prSet phldrT="[Text]"/>
      <dgm:spPr/>
      <dgm:t>
        <a:bodyPr/>
        <a:lstStyle/>
        <a:p>
          <a:r>
            <a:rPr lang="en-US"/>
            <a:t>Data</a:t>
          </a:r>
        </a:p>
      </dgm:t>
    </dgm:pt>
    <dgm:pt modelId="{748B2C69-CB4C-47A5-AA06-5858F9C5C7C9}" type="parTrans" cxnId="{BF3C1D76-1F29-44BA-948D-CE0F54C02629}">
      <dgm:prSet/>
      <dgm:spPr/>
      <dgm:t>
        <a:bodyPr/>
        <a:lstStyle/>
        <a:p>
          <a:endParaRPr lang="en-US"/>
        </a:p>
      </dgm:t>
    </dgm:pt>
    <dgm:pt modelId="{0A3995AC-551D-49D5-A6F9-DC98DAE8363B}" type="sibTrans" cxnId="{BF3C1D76-1F29-44BA-948D-CE0F54C02629}">
      <dgm:prSet/>
      <dgm:spPr/>
      <dgm:t>
        <a:bodyPr/>
        <a:lstStyle/>
        <a:p>
          <a:endParaRPr lang="en-US"/>
        </a:p>
      </dgm:t>
    </dgm:pt>
    <dgm:pt modelId="{0F899F53-77D6-4231-99C8-57F70515DBCC}" type="pres">
      <dgm:prSet presAssocID="{019B7A31-EC45-493D-A577-97FCACFFF96F}" presName="diagram" presStyleCnt="0">
        <dgm:presLayoutVars>
          <dgm:dir/>
          <dgm:resizeHandles val="exact"/>
        </dgm:presLayoutVars>
      </dgm:prSet>
      <dgm:spPr/>
    </dgm:pt>
    <dgm:pt modelId="{CAAD7973-F3CB-4B57-963D-D1F226A93D58}" type="pres">
      <dgm:prSet presAssocID="{4BEBEEC7-067F-4373-A6B3-3E0C7EE2581C}" presName="node" presStyleLbl="node1" presStyleIdx="0" presStyleCnt="3" custLinFactNeighborX="-26">
        <dgm:presLayoutVars>
          <dgm:bulletEnabled val="1"/>
        </dgm:presLayoutVars>
      </dgm:prSet>
      <dgm:spPr/>
    </dgm:pt>
    <dgm:pt modelId="{8DC7BD09-F1C7-4F9E-99D4-4DA865CE3F94}" type="pres">
      <dgm:prSet presAssocID="{9CA88863-617C-48EE-9DFF-9C8D8E47F399}" presName="sibTrans" presStyleCnt="0"/>
      <dgm:spPr/>
    </dgm:pt>
    <dgm:pt modelId="{864E5D61-7413-4FEF-B158-68CA64493ED4}" type="pres">
      <dgm:prSet presAssocID="{519F7EF8-7806-4089-A465-D339D360B72D}" presName="node" presStyleLbl="node1" presStyleIdx="1" presStyleCnt="3">
        <dgm:presLayoutVars>
          <dgm:bulletEnabled val="1"/>
        </dgm:presLayoutVars>
      </dgm:prSet>
      <dgm:spPr/>
    </dgm:pt>
    <dgm:pt modelId="{290B9A14-5942-4315-8950-EA11B62B49D8}" type="pres">
      <dgm:prSet presAssocID="{0A3995AC-551D-49D5-A6F9-DC98DAE8363B}" presName="sibTrans" presStyleCnt="0"/>
      <dgm:spPr/>
    </dgm:pt>
    <dgm:pt modelId="{2D1C8231-3853-4CF4-AFED-2D522196149C}" type="pres">
      <dgm:prSet presAssocID="{10A2C35D-E5DA-473F-AC47-E5FF4D2C0732}" presName="node" presStyleLbl="node1" presStyleIdx="2" presStyleCnt="3">
        <dgm:presLayoutVars>
          <dgm:bulletEnabled val="1"/>
        </dgm:presLayoutVars>
      </dgm:prSet>
      <dgm:spPr/>
    </dgm:pt>
  </dgm:ptLst>
  <dgm:cxnLst>
    <dgm:cxn modelId="{04912F01-BC6E-4802-926D-212BAA3490F4}" type="presOf" srcId="{4BEBEEC7-067F-4373-A6B3-3E0C7EE2581C}" destId="{CAAD7973-F3CB-4B57-963D-D1F226A93D58}" srcOrd="0" destOrd="0" presId="urn:microsoft.com/office/officeart/2005/8/layout/default"/>
    <dgm:cxn modelId="{0355C80A-41AA-4348-97A6-B0A583266BFB}" type="presOf" srcId="{519F7EF8-7806-4089-A465-D339D360B72D}" destId="{864E5D61-7413-4FEF-B158-68CA64493ED4}" srcOrd="0" destOrd="0" presId="urn:microsoft.com/office/officeart/2005/8/layout/default"/>
    <dgm:cxn modelId="{14108B52-65ED-4594-BC0C-150F07F19469}" srcId="{019B7A31-EC45-493D-A577-97FCACFFF96F}" destId="{10A2C35D-E5DA-473F-AC47-E5FF4D2C0732}" srcOrd="2" destOrd="0" parTransId="{1B08C066-A08E-4CD7-B709-62169D0AA297}" sibTransId="{BC6ED321-FC84-487D-9276-F40B948AFCE9}"/>
    <dgm:cxn modelId="{BF3C1D76-1F29-44BA-948D-CE0F54C02629}" srcId="{019B7A31-EC45-493D-A577-97FCACFFF96F}" destId="{519F7EF8-7806-4089-A465-D339D360B72D}" srcOrd="1" destOrd="0" parTransId="{748B2C69-CB4C-47A5-AA06-5858F9C5C7C9}" sibTransId="{0A3995AC-551D-49D5-A6F9-DC98DAE8363B}"/>
    <dgm:cxn modelId="{C6A99F83-F5D4-4DD4-AF5A-BA3F46200169}" type="presOf" srcId="{019B7A31-EC45-493D-A577-97FCACFFF96F}" destId="{0F899F53-77D6-4231-99C8-57F70515DBCC}" srcOrd="0" destOrd="0" presId="urn:microsoft.com/office/officeart/2005/8/layout/default"/>
    <dgm:cxn modelId="{57A7BAF7-0CA9-4D29-A12E-22ED7426EEC8}" srcId="{019B7A31-EC45-493D-A577-97FCACFFF96F}" destId="{4BEBEEC7-067F-4373-A6B3-3E0C7EE2581C}" srcOrd="0" destOrd="0" parTransId="{72622455-6C24-4DA0-A4AB-B141534DC37F}" sibTransId="{9CA88863-617C-48EE-9DFF-9C8D8E47F399}"/>
    <dgm:cxn modelId="{169472FD-B667-4E9B-B9FB-E789357F8C88}" type="presOf" srcId="{10A2C35D-E5DA-473F-AC47-E5FF4D2C0732}" destId="{2D1C8231-3853-4CF4-AFED-2D522196149C}" srcOrd="0" destOrd="0" presId="urn:microsoft.com/office/officeart/2005/8/layout/default"/>
    <dgm:cxn modelId="{E27A46AB-0F6D-4FDA-8269-697E1D6F8857}" type="presParOf" srcId="{0F899F53-77D6-4231-99C8-57F70515DBCC}" destId="{CAAD7973-F3CB-4B57-963D-D1F226A93D58}" srcOrd="0" destOrd="0" presId="urn:microsoft.com/office/officeart/2005/8/layout/default"/>
    <dgm:cxn modelId="{168D91E1-29E9-424D-BB06-B89BE75FC118}" type="presParOf" srcId="{0F899F53-77D6-4231-99C8-57F70515DBCC}" destId="{8DC7BD09-F1C7-4F9E-99D4-4DA865CE3F94}" srcOrd="1" destOrd="0" presId="urn:microsoft.com/office/officeart/2005/8/layout/default"/>
    <dgm:cxn modelId="{4929EA92-DC5A-437B-A64C-56F9E5D5FF12}" type="presParOf" srcId="{0F899F53-77D6-4231-99C8-57F70515DBCC}" destId="{864E5D61-7413-4FEF-B158-68CA64493ED4}" srcOrd="2" destOrd="0" presId="urn:microsoft.com/office/officeart/2005/8/layout/default"/>
    <dgm:cxn modelId="{30FD1CF7-A7CA-4D21-91F4-560D8A146C77}" type="presParOf" srcId="{0F899F53-77D6-4231-99C8-57F70515DBCC}" destId="{290B9A14-5942-4315-8950-EA11B62B49D8}" srcOrd="3" destOrd="0" presId="urn:microsoft.com/office/officeart/2005/8/layout/default"/>
    <dgm:cxn modelId="{DDB148B1-69BF-46F9-8595-8BAAFCE66080}" type="presParOf" srcId="{0F899F53-77D6-4231-99C8-57F70515DBCC}" destId="{2D1C8231-3853-4CF4-AFED-2D52219614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449266" y="-1230777"/>
          <a:ext cx="1002061" cy="3717927"/>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Segoe UI Semibold"/>
            </a:rPr>
            <a:t>Are known and valued</a:t>
          </a:r>
          <a:endParaRPr lang="en-US" sz="1700" kern="1200" dirty="0"/>
        </a:p>
      </dsp:txBody>
      <dsp:txXfrm rot="-5400000">
        <a:off x="2091334" y="176072"/>
        <a:ext cx="3669010" cy="904227"/>
      </dsp:txXfrm>
    </dsp:sp>
    <dsp:sp modelId="{C625CF21-C0CE-427C-856C-6DE7A8B33D8A}">
      <dsp:nvSpPr>
        <dsp:cNvPr id="0" name=""/>
        <dsp:cNvSpPr/>
      </dsp:nvSpPr>
      <dsp:spPr>
        <a:xfrm>
          <a:off x="0" y="1897"/>
          <a:ext cx="2091333" cy="12525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egoe UI Semibold"/>
            </a:rPr>
            <a:t>All students</a:t>
          </a:r>
          <a:endParaRPr lang="en-US" sz="2100" kern="1200" dirty="0"/>
        </a:p>
      </dsp:txBody>
      <dsp:txXfrm>
        <a:off x="61146" y="63043"/>
        <a:ext cx="1969041" cy="1130285"/>
      </dsp:txXfrm>
    </dsp:sp>
    <dsp:sp modelId="{22C5200A-4F3E-413A-A0C2-5E5FE3F5BD79}">
      <dsp:nvSpPr>
        <dsp:cNvPr id="0" name=""/>
        <dsp:cNvSpPr/>
      </dsp:nvSpPr>
      <dsp:spPr>
        <a:xfrm rot="5400000">
          <a:off x="3449266" y="84428"/>
          <a:ext cx="1002061" cy="3717927"/>
        </a:xfrm>
        <a:prstGeom prst="round2SameRect">
          <a:avLst/>
        </a:prstGeom>
        <a:solidFill>
          <a:schemeClr val="accent2">
            <a:tint val="40000"/>
            <a:alpha val="90000"/>
            <a:hueOff val="589957"/>
            <a:satOff val="12327"/>
            <a:lumOff val="505"/>
            <a:alphaOff val="0"/>
          </a:schemeClr>
        </a:solidFill>
        <a:ln w="6350" cap="flat" cmpd="sng" algn="ctr">
          <a:solidFill>
            <a:schemeClr val="accent2">
              <a:tint val="40000"/>
              <a:alpha val="90000"/>
              <a:hueOff val="589957"/>
              <a:satOff val="12327"/>
              <a:lumOff val="5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dirty="0">
              <a:latin typeface="Segoe UI Semibold"/>
            </a:rPr>
            <a:t>Are relevant, real-world and interactive</a:t>
          </a:r>
        </a:p>
      </dsp:txBody>
      <dsp:txXfrm rot="-5400000">
        <a:off x="2091334" y="1491278"/>
        <a:ext cx="3669010" cy="904227"/>
      </dsp:txXfrm>
    </dsp:sp>
    <dsp:sp modelId="{24CED813-7888-430C-AFDB-9D3A24B568CB}">
      <dsp:nvSpPr>
        <dsp:cNvPr id="0" name=""/>
        <dsp:cNvSpPr/>
      </dsp:nvSpPr>
      <dsp:spPr>
        <a:xfrm>
          <a:off x="0" y="1317103"/>
          <a:ext cx="2091333" cy="1252577"/>
        </a:xfrm>
        <a:prstGeom prst="roundRect">
          <a:avLst/>
        </a:prstGeom>
        <a:gradFill rotWithShape="0">
          <a:gsLst>
            <a:gs pos="0">
              <a:schemeClr val="accent2">
                <a:hueOff val="627618"/>
                <a:satOff val="8036"/>
                <a:lumOff val="-3039"/>
                <a:alphaOff val="0"/>
                <a:satMod val="103000"/>
                <a:lumMod val="102000"/>
                <a:tint val="94000"/>
              </a:schemeClr>
            </a:gs>
            <a:gs pos="50000">
              <a:schemeClr val="accent2">
                <a:hueOff val="627618"/>
                <a:satOff val="8036"/>
                <a:lumOff val="-3039"/>
                <a:alphaOff val="0"/>
                <a:satMod val="110000"/>
                <a:lumMod val="100000"/>
                <a:shade val="100000"/>
              </a:schemeClr>
            </a:gs>
            <a:gs pos="100000">
              <a:schemeClr val="accent2">
                <a:hueOff val="627618"/>
                <a:satOff val="8036"/>
                <a:lumOff val="-30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egoe UI Semibold"/>
            </a:rPr>
            <a:t>Learning experiences </a:t>
          </a:r>
          <a:endParaRPr lang="en-US" sz="2100" kern="1200" dirty="0"/>
        </a:p>
      </dsp:txBody>
      <dsp:txXfrm>
        <a:off x="61146" y="1378249"/>
        <a:ext cx="1969041" cy="1130285"/>
      </dsp:txXfrm>
    </dsp:sp>
    <dsp:sp modelId="{48523046-28B0-4CA5-BB43-DD387BCF65C6}">
      <dsp:nvSpPr>
        <dsp:cNvPr id="0" name=""/>
        <dsp:cNvSpPr/>
      </dsp:nvSpPr>
      <dsp:spPr>
        <a:xfrm rot="5400000">
          <a:off x="3449266" y="1399635"/>
          <a:ext cx="1002061" cy="3717927"/>
        </a:xfrm>
        <a:prstGeom prst="round2SameRect">
          <a:avLst/>
        </a:prstGeom>
        <a:solidFill>
          <a:schemeClr val="accent2">
            <a:tint val="40000"/>
            <a:alpha val="90000"/>
            <a:hueOff val="1179915"/>
            <a:satOff val="24654"/>
            <a:lumOff val="1010"/>
            <a:alphaOff val="0"/>
          </a:schemeClr>
        </a:solidFill>
        <a:ln w="6350" cap="flat" cmpd="sng" algn="ctr">
          <a:solidFill>
            <a:schemeClr val="accent2">
              <a:tint val="40000"/>
              <a:alpha val="90000"/>
              <a:hueOff val="1179915"/>
              <a:satOff val="24654"/>
              <a:lumOff val="10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Segoe UI Semibold"/>
            </a:rPr>
            <a:t>Enable students to excel at grade level and beyond</a:t>
          </a:r>
        </a:p>
        <a:p>
          <a:pPr marL="171450" lvl="1" indent="-171450" algn="l" defTabSz="755650" rtl="0">
            <a:lnSpc>
              <a:spcPct val="90000"/>
            </a:lnSpc>
            <a:spcBef>
              <a:spcPct val="0"/>
            </a:spcBef>
            <a:spcAft>
              <a:spcPct val="15000"/>
            </a:spcAft>
            <a:buChar char="•"/>
          </a:pPr>
          <a:endParaRPr lang="en-US" sz="1700" kern="1200" dirty="0">
            <a:latin typeface="Segoe UI Semibold"/>
          </a:endParaRPr>
        </a:p>
      </dsp:txBody>
      <dsp:txXfrm rot="-5400000">
        <a:off x="2091334" y="2806485"/>
        <a:ext cx="3669010" cy="904227"/>
      </dsp:txXfrm>
    </dsp:sp>
    <dsp:sp modelId="{BEF76E51-4B0A-4CD7-8E87-ACA209BCE8EA}">
      <dsp:nvSpPr>
        <dsp:cNvPr id="0" name=""/>
        <dsp:cNvSpPr/>
      </dsp:nvSpPr>
      <dsp:spPr>
        <a:xfrm>
          <a:off x="0" y="2632309"/>
          <a:ext cx="2091333" cy="1252577"/>
        </a:xfrm>
        <a:prstGeom prst="roundRect">
          <a:avLst/>
        </a:prstGeom>
        <a:gradFill rotWithShape="0">
          <a:gsLst>
            <a:gs pos="0">
              <a:schemeClr val="accent2">
                <a:hueOff val="1255236"/>
                <a:satOff val="16072"/>
                <a:lumOff val="-6078"/>
                <a:alphaOff val="0"/>
                <a:satMod val="103000"/>
                <a:lumMod val="102000"/>
                <a:tint val="94000"/>
              </a:schemeClr>
            </a:gs>
            <a:gs pos="50000">
              <a:schemeClr val="accent2">
                <a:hueOff val="1255236"/>
                <a:satOff val="16072"/>
                <a:lumOff val="-6078"/>
                <a:alphaOff val="0"/>
                <a:satMod val="110000"/>
                <a:lumMod val="100000"/>
                <a:shade val="100000"/>
              </a:schemeClr>
            </a:gs>
            <a:gs pos="100000">
              <a:schemeClr val="accent2">
                <a:hueOff val="1255236"/>
                <a:satOff val="16072"/>
                <a:lumOff val="-6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Segoe UI Semibold"/>
            </a:rPr>
            <a:t>Individualized supports</a:t>
          </a:r>
        </a:p>
      </dsp:txBody>
      <dsp:txXfrm>
        <a:off x="61146" y="2693455"/>
        <a:ext cx="1969041" cy="113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F9C66-0BC8-4046-9A80-DB77C278A715}">
      <dsp:nvSpPr>
        <dsp:cNvPr id="0" name=""/>
        <dsp:cNvSpPr/>
      </dsp:nvSpPr>
      <dsp:spPr>
        <a:xfrm>
          <a:off x="1283" y="523788"/>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Section 1</a:t>
          </a:r>
        </a:p>
        <a:p>
          <a:pPr marL="0" lvl="0" indent="0" algn="ctr" defTabSz="1289050">
            <a:lnSpc>
              <a:spcPct val="90000"/>
            </a:lnSpc>
            <a:spcBef>
              <a:spcPct val="0"/>
            </a:spcBef>
            <a:spcAft>
              <a:spcPct val="35000"/>
            </a:spcAft>
            <a:buNone/>
          </a:pPr>
          <a:r>
            <a:rPr lang="en-US" sz="2900" kern="1200"/>
            <a:t>Released on Aug. 3</a:t>
          </a:r>
        </a:p>
        <a:p>
          <a:pPr marL="0" lvl="0" indent="0" algn="ctr" defTabSz="1289050">
            <a:lnSpc>
              <a:spcPct val="90000"/>
            </a:lnSpc>
            <a:spcBef>
              <a:spcPct val="0"/>
            </a:spcBef>
            <a:spcAft>
              <a:spcPct val="35000"/>
            </a:spcAft>
            <a:buNone/>
          </a:pPr>
          <a:r>
            <a:rPr lang="en-US" sz="2900" kern="1200"/>
            <a:t>Includes Vision Statement, Present Levels, Accommodations and Modifications, etc.</a:t>
          </a:r>
        </a:p>
      </dsp:txBody>
      <dsp:txXfrm>
        <a:off x="1283" y="523788"/>
        <a:ext cx="5006206" cy="3003723"/>
      </dsp:txXfrm>
    </dsp:sp>
    <dsp:sp modelId="{F30AB2C6-67A3-4A30-9C7A-B660E1BA04C6}">
      <dsp:nvSpPr>
        <dsp:cNvPr id="0" name=""/>
        <dsp:cNvSpPr/>
      </dsp:nvSpPr>
      <dsp:spPr>
        <a:xfrm>
          <a:off x="5508110" y="523788"/>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Section 2</a:t>
          </a:r>
        </a:p>
        <a:p>
          <a:pPr marL="0" lvl="0" indent="0" algn="ctr" defTabSz="1289050">
            <a:lnSpc>
              <a:spcPct val="90000"/>
            </a:lnSpc>
            <a:spcBef>
              <a:spcPct val="0"/>
            </a:spcBef>
            <a:spcAft>
              <a:spcPct val="35000"/>
            </a:spcAft>
            <a:buNone/>
          </a:pPr>
          <a:r>
            <a:rPr lang="en-US" sz="2900" kern="1200"/>
            <a:t>To be released in early Sept.</a:t>
          </a:r>
        </a:p>
        <a:p>
          <a:pPr marL="0" lvl="0" indent="0" algn="ctr" defTabSz="1289050">
            <a:lnSpc>
              <a:spcPct val="90000"/>
            </a:lnSpc>
            <a:spcBef>
              <a:spcPct val="0"/>
            </a:spcBef>
            <a:spcAft>
              <a:spcPct val="35000"/>
            </a:spcAft>
            <a:buNone/>
          </a:pPr>
          <a:r>
            <a:rPr lang="en-US" sz="2900" kern="1200"/>
            <a:t>Will include English Learners, Service Delivery, Transportation, etc. </a:t>
          </a:r>
        </a:p>
      </dsp:txBody>
      <dsp:txXfrm>
        <a:off x="5508110" y="523788"/>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5F19C-262B-4F5B-BBA7-A5939D72DB63}">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BB93-CF22-4ABF-9F0C-9FDD9125C7AA}">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a:hlinkClick xmlns:r="http://schemas.openxmlformats.org/officeDocument/2006/relationships" r:id="rId1"/>
            </a:rPr>
            <a:t>State General Supervision Responsibilities under Parts B and C of the IDEA: Monitoring, Technical Assistance and Enforcement</a:t>
          </a:r>
          <a:endParaRPr lang="en-US" sz="2800" kern="1200"/>
        </a:p>
      </dsp:txBody>
      <dsp:txXfrm>
        <a:off x="696297" y="538547"/>
        <a:ext cx="4171627" cy="2590157"/>
      </dsp:txXfrm>
    </dsp:sp>
    <dsp:sp modelId="{26F4AAE9-C63C-421E-8317-650DD6F1F40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18446-B376-4ACB-BCDE-1A10F8F79E6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a:hlinkClick xmlns:r="http://schemas.openxmlformats.org/officeDocument/2006/relationships" r:id="rId2"/>
            </a:rPr>
            <a:t>“Dear Colleague” Letter that adds context to the above guidance</a:t>
          </a:r>
          <a:endParaRPr lang="en-US" sz="28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D7973-F3CB-4B57-963D-D1F226A93D58}">
      <dsp:nvSpPr>
        <dsp:cNvPr id="0" name=""/>
        <dsp:cNvSpPr/>
      </dsp:nvSpPr>
      <dsp:spPr>
        <a:xfrm>
          <a:off x="0" y="103981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Alignment</a:t>
          </a:r>
        </a:p>
      </dsp:txBody>
      <dsp:txXfrm>
        <a:off x="0" y="1039812"/>
        <a:ext cx="3286125" cy="1971675"/>
      </dsp:txXfrm>
    </dsp:sp>
    <dsp:sp modelId="{864E5D61-7413-4FEF-B158-68CA64493ED4}">
      <dsp:nvSpPr>
        <dsp:cNvPr id="0" name=""/>
        <dsp:cNvSpPr/>
      </dsp:nvSpPr>
      <dsp:spPr>
        <a:xfrm>
          <a:off x="3614737" y="103981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Data</a:t>
          </a:r>
        </a:p>
      </dsp:txBody>
      <dsp:txXfrm>
        <a:off x="3614737" y="1039812"/>
        <a:ext cx="3286125" cy="1971675"/>
      </dsp:txXfrm>
    </dsp:sp>
    <dsp:sp modelId="{2D1C8231-3853-4CF4-AFED-2D522196149C}">
      <dsp:nvSpPr>
        <dsp:cNvPr id="0" name=""/>
        <dsp:cNvSpPr/>
      </dsp:nvSpPr>
      <dsp:spPr>
        <a:xfrm>
          <a:off x="7229475" y="103981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Stakeholder Engagement</a:t>
          </a:r>
        </a:p>
      </dsp:txBody>
      <dsp:txXfrm>
        <a:off x="7229475" y="1039812"/>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9/22/2023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28978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325471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414423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43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344374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239867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a:p>
        </p:txBody>
      </p:sp>
    </p:spTree>
    <p:extLst>
      <p:ext uri="{BB962C8B-B14F-4D97-AF65-F5344CB8AC3E}">
        <p14:creationId xmlns:p14="http://schemas.microsoft.com/office/powerpoint/2010/main" val="384224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5DF7C-5694-4752-9CF1-6ECF10109E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1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409232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2437E0F-D590-4806-80B8-807D96AFCF05}" type="slidenum">
              <a:rPr lang="en-US" smtClean="0"/>
              <a:t>12</a:t>
            </a:fld>
            <a:endParaRPr lang="en-US"/>
          </a:p>
        </p:txBody>
      </p:sp>
    </p:spTree>
    <p:extLst>
      <p:ext uri="{BB962C8B-B14F-4D97-AF65-F5344CB8AC3E}">
        <p14:creationId xmlns:p14="http://schemas.microsoft.com/office/powerpoint/2010/main" val="166631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37E0F-D590-4806-80B8-807D96AFCF05}" type="slidenum">
              <a:rPr lang="en-US" smtClean="0"/>
              <a:t>13</a:t>
            </a:fld>
            <a:endParaRPr lang="en-US"/>
          </a:p>
        </p:txBody>
      </p:sp>
    </p:spTree>
    <p:extLst>
      <p:ext uri="{BB962C8B-B14F-4D97-AF65-F5344CB8AC3E}">
        <p14:creationId xmlns:p14="http://schemas.microsoft.com/office/powerpoint/2010/main" val="176368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211172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257612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473622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7024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30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36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1" name="Google Shape;71;p1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067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9"/>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3" y="1958196"/>
            <a:ext cx="6678955"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5"/>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65774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9"/>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8" y="2189726"/>
            <a:ext cx="6672943"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class Very class Very class Very class Very class Very class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8" y="4552461"/>
            <a:ext cx="6672943"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93003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40761011"/>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2" y="1948544"/>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1260342315"/>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6652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514338" indent="-514338">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160" indent="-228594">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349" indent="-228594">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0940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30" y="2189409"/>
            <a:ext cx="5452057" cy="379926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160" indent="-228594">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349" indent="-228594">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30" y="1336506"/>
            <a:ext cx="5452057" cy="776703"/>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6" y="1336506"/>
            <a:ext cx="5452057" cy="776703"/>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4" y="288926"/>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4"/>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4" y="2204359"/>
            <a:ext cx="5452057" cy="379926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160" indent="-228594">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349" indent="-228594">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199276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3"/>
            <a:ext cx="6172200" cy="451416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5"/>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5"/>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19811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098920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25771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4985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11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045804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61288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39229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21903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081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5086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2"/>
            <a:ext cx="12192000" cy="21645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98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8639910"/>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883620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62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94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213040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1135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31"/>
        <p:cNvGrpSpPr/>
        <p:nvPr/>
      </p:nvGrpSpPr>
      <p:grpSpPr>
        <a:xfrm>
          <a:off x="0" y="0"/>
          <a:ext cx="0" cy="0"/>
          <a:chOff x="0" y="0"/>
          <a:chExt cx="0" cy="0"/>
        </a:xfrm>
      </p:grpSpPr>
      <p:sp>
        <p:nvSpPr>
          <p:cNvPr id="32" name="Google Shape;32;p80"/>
          <p:cNvSpPr txBox="1">
            <a:spLocks noGrp="1"/>
          </p:cNvSpPr>
          <p:nvPr>
            <p:ph type="title"/>
          </p:nvPr>
        </p:nvSpPr>
        <p:spPr>
          <a:xfrm>
            <a:off x="346636" y="201818"/>
            <a:ext cx="11498731" cy="5334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0"/>
          <p:cNvSpPr txBox="1">
            <a:spLocks noGrp="1"/>
          </p:cNvSpPr>
          <p:nvPr>
            <p:ph type="sldNum" idx="12"/>
          </p:nvPr>
        </p:nvSpPr>
        <p:spPr>
          <a:xfrm>
            <a:off x="11375136" y="6453317"/>
            <a:ext cx="816864"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Calibri"/>
                <a:ea typeface="Calibri"/>
                <a:cs typeface="Calibri"/>
                <a:sym typeface="Calibri"/>
              </a:defRPr>
            </a:lvl1pPr>
            <a:lvl2pPr marL="0" lvl="1" indent="0" algn="r">
              <a:spcBef>
                <a:spcPts val="0"/>
              </a:spcBef>
              <a:buNone/>
              <a:defRPr sz="1200">
                <a:solidFill>
                  <a:schemeClr val="lt2"/>
                </a:solidFill>
                <a:latin typeface="Calibri"/>
                <a:ea typeface="Calibri"/>
                <a:cs typeface="Calibri"/>
                <a:sym typeface="Calibri"/>
              </a:defRPr>
            </a:lvl2pPr>
            <a:lvl3pPr marL="0" lvl="2" indent="0" algn="r">
              <a:spcBef>
                <a:spcPts val="0"/>
              </a:spcBef>
              <a:buNone/>
              <a:defRPr sz="1200">
                <a:solidFill>
                  <a:schemeClr val="lt2"/>
                </a:solidFill>
                <a:latin typeface="Calibri"/>
                <a:ea typeface="Calibri"/>
                <a:cs typeface="Calibri"/>
                <a:sym typeface="Calibri"/>
              </a:defRPr>
            </a:lvl3pPr>
            <a:lvl4pPr marL="0" lvl="3" indent="0" algn="r">
              <a:spcBef>
                <a:spcPts val="0"/>
              </a:spcBef>
              <a:buNone/>
              <a:defRPr sz="1200">
                <a:solidFill>
                  <a:schemeClr val="lt2"/>
                </a:solidFill>
                <a:latin typeface="Calibri"/>
                <a:ea typeface="Calibri"/>
                <a:cs typeface="Calibri"/>
                <a:sym typeface="Calibri"/>
              </a:defRPr>
            </a:lvl4pPr>
            <a:lvl5pPr marL="0" lvl="4" indent="0" algn="r">
              <a:spcBef>
                <a:spcPts val="0"/>
              </a:spcBef>
              <a:buNone/>
              <a:defRPr sz="1200">
                <a:solidFill>
                  <a:schemeClr val="lt2"/>
                </a:solidFill>
                <a:latin typeface="Calibri"/>
                <a:ea typeface="Calibri"/>
                <a:cs typeface="Calibri"/>
                <a:sym typeface="Calibri"/>
              </a:defRPr>
            </a:lvl5pPr>
            <a:lvl6pPr marL="0" lvl="5" indent="0" algn="r">
              <a:spcBef>
                <a:spcPts val="0"/>
              </a:spcBef>
              <a:buNone/>
              <a:defRPr sz="1200">
                <a:solidFill>
                  <a:schemeClr val="lt2"/>
                </a:solidFill>
                <a:latin typeface="Calibri"/>
                <a:ea typeface="Calibri"/>
                <a:cs typeface="Calibri"/>
                <a:sym typeface="Calibri"/>
              </a:defRPr>
            </a:lvl6pPr>
            <a:lvl7pPr marL="0" lvl="6" indent="0" algn="r">
              <a:spcBef>
                <a:spcPts val="0"/>
              </a:spcBef>
              <a:buNone/>
              <a:defRPr sz="1200">
                <a:solidFill>
                  <a:schemeClr val="lt2"/>
                </a:solidFill>
                <a:latin typeface="Calibri"/>
                <a:ea typeface="Calibri"/>
                <a:cs typeface="Calibri"/>
                <a:sym typeface="Calibri"/>
              </a:defRPr>
            </a:lvl7pPr>
            <a:lvl8pPr marL="0" lvl="7" indent="0" algn="r">
              <a:spcBef>
                <a:spcPts val="0"/>
              </a:spcBef>
              <a:buNone/>
              <a:defRPr sz="1200">
                <a:solidFill>
                  <a:schemeClr val="lt2"/>
                </a:solidFill>
                <a:latin typeface="Calibri"/>
                <a:ea typeface="Calibri"/>
                <a:cs typeface="Calibri"/>
                <a:sym typeface="Calibri"/>
              </a:defRPr>
            </a:lvl8pPr>
            <a:lvl9pPr marL="0" lvl="8" indent="0" algn="r">
              <a:spcBef>
                <a:spcPts val="0"/>
              </a:spcBef>
              <a:buNone/>
              <a:defRPr sz="1200">
                <a:solidFill>
                  <a:schemeClr val="lt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8600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00913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3304572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334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0944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4148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7314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63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12878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8193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9142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559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3925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9127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969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3.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4.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6"/>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670" r:id="rId10"/>
    <p:sldLayoutId id="2147483712" r:id="rId11"/>
    <p:sldLayoutId id="2147483776" r:id="rId12"/>
    <p:sldLayoutId id="2147483713" r:id="rId13"/>
    <p:sldLayoutId id="2147483777"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9/22/2023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6774550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48053462"/>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mcas/alt/resource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doe.mass.edu/mcas/update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ateway.edu.state.ma.us/stardust/logi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mailto:martha.s.daigle@mass.gov" TargetMode="External"/><Relationship Id="rId4" Type="http://schemas.openxmlformats.org/officeDocument/2006/relationships/hyperlink" Target="https://fcsn.org/transition-suppor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tel:6172367210" TargetMode="External"/><Relationship Id="rId2" Type="http://schemas.openxmlformats.org/officeDocument/2006/relationships/hyperlink" Target="https://fcsn.org/fcsn-intake-form/" TargetMode="External"/><Relationship Id="rId1" Type="http://schemas.openxmlformats.org/officeDocument/2006/relationships/slideLayout" Target="../slideLayouts/slideLayout2.xml"/><Relationship Id="rId4" Type="http://schemas.openxmlformats.org/officeDocument/2006/relationships/hyperlink" Target="tel:800331068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airtable.com/appZBV9AbaI0sTuS4/shrFc5aEWdcaJJeqJ"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airtable.com/appZBV9AbaI0sTuS4/shrYP9ZunhL9yk980"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urvey.alchemer.com/s3/7455647/MA-IEP-Process-Guide-Feedback-8-2023" TargetMode="External"/><Relationship Id="rId2" Type="http://schemas.openxmlformats.org/officeDocument/2006/relationships/hyperlink" Target="https://www.doe.mass.edu/sped/improveiep/draft-process-guide-stakeholder.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doe.mass.edu/commissioner/vision/default.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hyperlink" Target="mailto:AFAZIO@collaborative.org" TargetMode="External"/><Relationship Id="rId2" Type="http://schemas.openxmlformats.org/officeDocument/2006/relationships/hyperlink" Target="mailto:TPOTEAT@collaborative.org" TargetMode="External"/><Relationship Id="rId1" Type="http://schemas.openxmlformats.org/officeDocument/2006/relationships/slideLayout" Target="../slideLayouts/slideLayout67.xml"/><Relationship Id="rId4" Type="http://schemas.openxmlformats.org/officeDocument/2006/relationships/hyperlink" Target="mailto:KFIRLINGS@collaborative.or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doe.mass.edu/sped/proshare/idea-year3-allocation-2024.html"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https://www.doe.mass.edu/rlo/sped/equitable-services/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oe.mass.edu/grants/2023/240/"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 Id="rId9" Type="http://schemas.openxmlformats.org/officeDocument/2006/relationships/hyperlink" Target="https://www.doe.mass.edu/sped/advisories/memo2023-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ped/spp/indicators/indicator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oe.mass.edu/sped/spp/indicators/indicator1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dirty="0">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dirty="0">
                <a:latin typeface="Calibri"/>
                <a:cs typeface="Arial"/>
              </a:rPr>
              <a:t>Friday, September 15,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effectLst/>
                <a:latin typeface="+mj-lt"/>
                <a:ea typeface="+mj-ea"/>
                <a:cs typeface="+mj-cs"/>
              </a:rPr>
              <a:t>Special Education Leaders Meetings</a:t>
            </a:r>
            <a:br>
              <a:rPr lang="en-US" kern="1200" dirty="0">
                <a:solidFill>
                  <a:srgbClr val="FFFFFF"/>
                </a:solidFill>
                <a:effectLst/>
                <a:latin typeface="+mj-lt"/>
                <a:ea typeface="+mj-ea"/>
                <a:cs typeface="+mj-cs"/>
              </a:rPr>
            </a:br>
            <a:r>
              <a:rPr lang="en-US" b="1" kern="1200" dirty="0">
                <a:solidFill>
                  <a:srgbClr val="FFFFFF"/>
                </a:solidFill>
                <a:latin typeface="+mj-lt"/>
                <a:ea typeface="+mj-ea"/>
                <a:cs typeface="+mj-cs"/>
              </a:rPr>
              <a:t>2023-2024 </a:t>
            </a:r>
            <a:endParaRPr lang="en-US"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5D72FAE-E9D9-4998-955B-CDF724199E15}"/>
              </a:ext>
            </a:extLst>
          </p:cNvPr>
          <p:cNvSpPr txBox="1"/>
          <p:nvPr/>
        </p:nvSpPr>
        <p:spPr>
          <a:xfrm>
            <a:off x="4447308" y="591344"/>
            <a:ext cx="7642215" cy="5585619"/>
          </a:xfrm>
          <a:prstGeom prst="rect">
            <a:avLst/>
          </a:prstGeom>
        </p:spPr>
        <p:txBody>
          <a:bodyPr vert="horz" lIns="91440" tIns="45720" rIns="91440" bIns="45720" rtlCol="0" anchor="ctr">
            <a:noAutofit/>
          </a:bodyPr>
          <a:lstStyle/>
          <a:p>
            <a:pPr marR="0" lvl="1" indent="-228600">
              <a:lnSpc>
                <a:spcPct val="90000"/>
              </a:lnSpc>
              <a:spcBef>
                <a:spcPts val="0"/>
              </a:spcBef>
              <a:spcAft>
                <a:spcPts val="600"/>
              </a:spcAft>
              <a:buFont typeface="Arial" panose="020B0604020202020204" pitchFamily="34" charset="0"/>
              <a:buChar char="•"/>
            </a:pPr>
            <a:r>
              <a:rPr lang="en-US" sz="2400" b="1">
                <a:effectLst/>
              </a:rPr>
              <a:t>October 2023 – </a:t>
            </a:r>
            <a:r>
              <a:rPr lang="en-US" sz="2400" b="1"/>
              <a:t>No Meeting (Due to </a:t>
            </a:r>
            <a:r>
              <a:rPr lang="en-US" sz="2400" b="1" err="1"/>
              <a:t>ToT</a:t>
            </a:r>
            <a:r>
              <a:rPr lang="en-US" sz="2400" b="1"/>
              <a:t> Sessions)</a:t>
            </a:r>
            <a:endParaRPr lang="en-US" sz="2400" b="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November 17,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December 15,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January 26, 2024 – </a:t>
            </a:r>
            <a:r>
              <a:rPr lang="en-US" sz="2400" b="1">
                <a:effectLst/>
              </a:rPr>
              <a:t>11am to noon</a:t>
            </a:r>
            <a:endParaRPr lang="en-US" sz="2400" b="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February 9,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March 29,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April 2024 – TBA</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May 17,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June 21,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endParaRPr lang="en-US" sz="2400" i="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i="1">
                <a:effectLst/>
              </a:rPr>
              <a:t>Reminder that if you are not able to attend, we post slides and recordings of these </a:t>
            </a:r>
            <a:r>
              <a:rPr lang="en-US" sz="2400" i="1"/>
              <a:t>meetings</a:t>
            </a:r>
            <a:r>
              <a:rPr lang="en-US" sz="2400" i="1">
                <a:effectLst/>
              </a:rPr>
              <a:t> </a:t>
            </a:r>
            <a:r>
              <a:rPr lang="en-US" sz="2400" i="1" u="sng">
                <a:effectLst/>
                <a:hlinkClick r:id="rId2"/>
              </a:rPr>
              <a:t>here</a:t>
            </a:r>
            <a:endParaRPr lang="en-US" sz="2400">
              <a:effectLst/>
            </a:endParaRPr>
          </a:p>
        </p:txBody>
      </p:sp>
    </p:spTree>
    <p:extLst>
      <p:ext uri="{BB962C8B-B14F-4D97-AF65-F5344CB8AC3E}">
        <p14:creationId xmlns:p14="http://schemas.microsoft.com/office/powerpoint/2010/main" val="77788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A21C-FF86-9179-44D9-3D72FF46BD1D}"/>
              </a:ext>
            </a:extLst>
          </p:cNvPr>
          <p:cNvSpPr>
            <a:spLocks noGrp="1"/>
          </p:cNvSpPr>
          <p:nvPr>
            <p:ph type="title"/>
          </p:nvPr>
        </p:nvSpPr>
        <p:spPr>
          <a:xfrm>
            <a:off x="253387" y="2460173"/>
            <a:ext cx="11479575" cy="1373697"/>
          </a:xfrm>
        </p:spPr>
        <p:txBody>
          <a:bodyPr>
            <a:normAutofit fontScale="90000"/>
          </a:bodyPr>
          <a:lstStyle/>
          <a:p>
            <a:pPr algn="ctr"/>
            <a:r>
              <a:rPr lang="en-US" b="1" dirty="0">
                <a:solidFill>
                  <a:schemeClr val="tx1"/>
                </a:solidFill>
                <a:latin typeface="Calibri"/>
                <a:cs typeface="Segoe UI Semibold"/>
              </a:rPr>
              <a:t>MCAS-Alt Administrator’s Overview Sessions  (webinar)</a:t>
            </a:r>
          </a:p>
        </p:txBody>
      </p:sp>
    </p:spTree>
    <p:extLst>
      <p:ext uri="{BB962C8B-B14F-4D97-AF65-F5344CB8AC3E}">
        <p14:creationId xmlns:p14="http://schemas.microsoft.com/office/powerpoint/2010/main" val="253714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85119D-8DD6-F8CD-884A-6788E4DE0912}"/>
              </a:ext>
            </a:extLst>
          </p:cNvPr>
          <p:cNvSpPr>
            <a:spLocks noGrp="1"/>
          </p:cNvSpPr>
          <p:nvPr>
            <p:ph type="body" idx="1"/>
          </p:nvPr>
        </p:nvSpPr>
        <p:spPr>
          <a:xfrm>
            <a:off x="838200" y="218364"/>
            <a:ext cx="10515600" cy="887105"/>
          </a:xfrm>
        </p:spPr>
        <p:txBody>
          <a:bodyPr vert="horz" lIns="91440" tIns="45720" rIns="91440" bIns="45720" rtlCol="0" anchor="t">
            <a:normAutofit/>
          </a:bodyPr>
          <a:lstStyle/>
          <a:p>
            <a:pPr algn="ctr"/>
            <a:r>
              <a:rPr lang="en-US" sz="3600" b="1">
                <a:latin typeface="Calibri"/>
                <a:cs typeface="Segoe UI Semibold"/>
              </a:rPr>
              <a:t>2023 Fall Administrator’s Overview for the MCAS-Alt </a:t>
            </a:r>
            <a:endParaRPr lang="en-US" sz="3600" b="1">
              <a:latin typeface="Calibri"/>
              <a:cs typeface="Segoe UI Semibold" panose="020B0702040204020203" pitchFamily="34" charset="0"/>
            </a:endParaRPr>
          </a:p>
        </p:txBody>
      </p:sp>
      <p:graphicFrame>
        <p:nvGraphicFramePr>
          <p:cNvPr id="4" name="Table 3">
            <a:extLst>
              <a:ext uri="{FF2B5EF4-FFF2-40B4-BE49-F238E27FC236}">
                <a16:creationId xmlns:a16="http://schemas.microsoft.com/office/drawing/2014/main" id="{AC51B84D-3B28-22D3-0891-C93A81C0AF1E}"/>
              </a:ext>
            </a:extLst>
          </p:cNvPr>
          <p:cNvGraphicFramePr>
            <a:graphicFrameLocks noGrp="1"/>
          </p:cNvGraphicFramePr>
          <p:nvPr>
            <p:extLst>
              <p:ext uri="{D42A27DB-BD31-4B8C-83A1-F6EECF244321}">
                <p14:modId xmlns:p14="http://schemas.microsoft.com/office/powerpoint/2010/main" val="280253511"/>
              </p:ext>
            </p:extLst>
          </p:nvPr>
        </p:nvGraphicFramePr>
        <p:xfrm>
          <a:off x="1026637" y="1105469"/>
          <a:ext cx="10515600" cy="2609480"/>
        </p:xfrm>
        <a:graphic>
          <a:graphicData uri="http://schemas.openxmlformats.org/drawingml/2006/table">
            <a:tbl>
              <a:tblPr firstRow="1" firstCol="1" bandRow="1">
                <a:tableStyleId>{3B4B98B0-60AC-42C2-AFA5-B58CD77FA1E5}</a:tableStyleId>
              </a:tblPr>
              <a:tblGrid>
                <a:gridCol w="10515600">
                  <a:extLst>
                    <a:ext uri="{9D8B030D-6E8A-4147-A177-3AD203B41FA5}">
                      <a16:colId xmlns:a16="http://schemas.microsoft.com/office/drawing/2014/main" val="1806606913"/>
                    </a:ext>
                  </a:extLst>
                </a:gridCol>
              </a:tblGrid>
              <a:tr h="652370">
                <a:tc>
                  <a:txBody>
                    <a:bodyPr/>
                    <a:lstStyle/>
                    <a:p>
                      <a:pPr marL="0" marR="0" algn="ctr">
                        <a:lnSpc>
                          <a:spcPct val="115000"/>
                        </a:lnSpc>
                        <a:spcBef>
                          <a:spcPts val="0"/>
                        </a:spcBef>
                        <a:spcAft>
                          <a:spcPts val="0"/>
                        </a:spcAft>
                        <a:tabLst>
                          <a:tab pos="1835150" algn="l"/>
                        </a:tabLst>
                      </a:pPr>
                      <a:r>
                        <a:rPr lang="en-US" sz="3200" b="1">
                          <a:solidFill>
                            <a:srgbClr val="000000"/>
                          </a:solidFill>
                          <a:effectLst/>
                          <a:latin typeface="Calibri"/>
                          <a:cs typeface="Segoe UI"/>
                        </a:rPr>
                        <a:t>Administrators Overview (choose one date)</a:t>
                      </a:r>
                    </a:p>
                  </a:txBody>
                  <a:tcPr marL="68580" marR="68580" marT="0" marB="0" anchor="ctr"/>
                </a:tc>
                <a:extLst>
                  <a:ext uri="{0D108BD9-81ED-4DB2-BD59-A6C34878D82A}">
                    <a16:rowId xmlns:a16="http://schemas.microsoft.com/office/drawing/2014/main" val="6000959"/>
                  </a:ext>
                </a:extLst>
              </a:tr>
              <a:tr h="652370">
                <a:tc>
                  <a:txBody>
                    <a:bodyPr/>
                    <a:lstStyle/>
                    <a:p>
                      <a:pPr marL="0" marR="0" algn="l">
                        <a:lnSpc>
                          <a:spcPct val="100000"/>
                        </a:lnSpc>
                        <a:spcBef>
                          <a:spcPts val="0"/>
                        </a:spcBef>
                        <a:spcAft>
                          <a:spcPts val="0"/>
                        </a:spcAft>
                        <a:tabLst>
                          <a:tab pos="1835150" algn="l"/>
                        </a:tabLst>
                      </a:pPr>
                      <a:r>
                        <a:rPr lang="en-US" sz="3200" b="1" dirty="0">
                          <a:effectLst/>
                          <a:latin typeface="Calibri"/>
                          <a:cs typeface="Segoe UI"/>
                        </a:rPr>
                        <a:t>Date                                               Time</a:t>
                      </a:r>
                      <a:endParaRPr lang="en-US" sz="3200" dirty="0">
                        <a:effectLst/>
                        <a:latin typeface="Calibri"/>
                        <a:cs typeface="Segoe UI"/>
                      </a:endParaRPr>
                    </a:p>
                  </a:txBody>
                  <a:tcPr marL="68580" marR="68580" marT="0" marB="0"/>
                </a:tc>
                <a:extLst>
                  <a:ext uri="{0D108BD9-81ED-4DB2-BD59-A6C34878D82A}">
                    <a16:rowId xmlns:a16="http://schemas.microsoft.com/office/drawing/2014/main" val="3524159740"/>
                  </a:ext>
                </a:extLst>
              </a:tr>
              <a:tr h="652370">
                <a:tc>
                  <a:txBody>
                    <a:bodyPr/>
                    <a:lstStyle/>
                    <a:p>
                      <a:pPr marL="0" marR="0" algn="l">
                        <a:lnSpc>
                          <a:spcPct val="100000"/>
                        </a:lnSpc>
                        <a:spcBef>
                          <a:spcPts val="0"/>
                        </a:spcBef>
                        <a:spcAft>
                          <a:spcPts val="0"/>
                        </a:spcAft>
                      </a:pPr>
                      <a:r>
                        <a:rPr lang="en-US" sz="3200" b="0" dirty="0">
                          <a:effectLst/>
                          <a:latin typeface="Calibri"/>
                          <a:cs typeface="Segoe UI"/>
                        </a:rPr>
                        <a:t>Tuesday, September 26              </a:t>
                      </a:r>
                      <a:r>
                        <a:rPr lang="en-US" sz="3200" dirty="0">
                          <a:effectLst/>
                          <a:latin typeface="Calibri"/>
                          <a:cs typeface="Segoe UI"/>
                        </a:rPr>
                        <a:t>1:30- 3:00 p.m.</a:t>
                      </a:r>
                    </a:p>
                  </a:txBody>
                  <a:tcPr marL="68580" marR="68580" marT="0" marB="0"/>
                </a:tc>
                <a:extLst>
                  <a:ext uri="{0D108BD9-81ED-4DB2-BD59-A6C34878D82A}">
                    <a16:rowId xmlns:a16="http://schemas.microsoft.com/office/drawing/2014/main" val="2894238817"/>
                  </a:ext>
                </a:extLst>
              </a:tr>
              <a:tr h="652370">
                <a:tc>
                  <a:txBody>
                    <a:bodyPr/>
                    <a:lstStyle/>
                    <a:p>
                      <a:pPr marL="0" marR="0" algn="l">
                        <a:lnSpc>
                          <a:spcPct val="100000"/>
                        </a:lnSpc>
                        <a:spcBef>
                          <a:spcPts val="0"/>
                        </a:spcBef>
                        <a:spcAft>
                          <a:spcPts val="0"/>
                        </a:spcAft>
                      </a:pPr>
                      <a:r>
                        <a:rPr lang="en-US" sz="3200" b="0" dirty="0">
                          <a:effectLst/>
                          <a:latin typeface="Calibri"/>
                          <a:cs typeface="Segoe UI"/>
                        </a:rPr>
                        <a:t>Thursday, October 12                 </a:t>
                      </a:r>
                      <a:r>
                        <a:rPr lang="en-US" sz="3200" dirty="0">
                          <a:effectLst/>
                          <a:latin typeface="Calibri"/>
                          <a:cs typeface="Segoe UI"/>
                        </a:rPr>
                        <a:t>9:30- 11:00 a.m.</a:t>
                      </a:r>
                    </a:p>
                  </a:txBody>
                  <a:tcPr marL="68580" marR="68580" marT="0" marB="0"/>
                </a:tc>
                <a:extLst>
                  <a:ext uri="{0D108BD9-81ED-4DB2-BD59-A6C34878D82A}">
                    <a16:rowId xmlns:a16="http://schemas.microsoft.com/office/drawing/2014/main" val="3959477759"/>
                  </a:ext>
                </a:extLst>
              </a:tr>
            </a:tbl>
          </a:graphicData>
        </a:graphic>
      </p:graphicFrame>
      <p:sp>
        <p:nvSpPr>
          <p:cNvPr id="5" name="Title 4">
            <a:extLst>
              <a:ext uri="{FF2B5EF4-FFF2-40B4-BE49-F238E27FC236}">
                <a16:creationId xmlns:a16="http://schemas.microsoft.com/office/drawing/2014/main" id="{207C2A98-0BDE-0363-70FF-994043B78404}"/>
              </a:ext>
            </a:extLst>
          </p:cNvPr>
          <p:cNvSpPr txBox="1">
            <a:spLocks noGrp="1"/>
          </p:cNvSpPr>
          <p:nvPr>
            <p:ph type="title" idx="4294967295"/>
          </p:nvPr>
        </p:nvSpPr>
        <p:spPr>
          <a:xfrm>
            <a:off x="313899" y="4519644"/>
            <a:ext cx="11723426"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2800" b="0" i="0" u="none" strike="noStrike" kern="1200" cap="none" spc="0" normalizeH="0" baseline="0" noProof="0" dirty="0">
                <a:ln>
                  <a:noFill/>
                </a:ln>
                <a:solidFill>
                  <a:schemeClr val="tx1"/>
                </a:solidFill>
                <a:effectLst/>
                <a:uLnTx/>
                <a:uFillTx/>
                <a:latin typeface="Calibri"/>
                <a:ea typeface="+mn-ea"/>
                <a:cs typeface="Segoe UI Semibold"/>
              </a:rPr>
              <a:t>Registration information for this and all the educator trainings available will be emailed via flyer to all schools and publicized </a:t>
            </a:r>
            <a:r>
              <a:rPr lang="en-US" sz="2800" dirty="0">
                <a:solidFill>
                  <a:schemeClr val="tx1"/>
                </a:solidFill>
                <a:latin typeface="Calibri"/>
                <a:ea typeface="+mn-ea"/>
                <a:cs typeface="Segoe UI Semibold"/>
              </a:rPr>
              <a:t>in</a:t>
            </a:r>
            <a:r>
              <a:rPr kumimoji="0" lang="en-US" sz="2800" b="0" i="0" u="none" strike="noStrike" kern="1200" cap="none" spc="0" normalizeH="0" baseline="0" noProof="0" dirty="0">
                <a:ln>
                  <a:noFill/>
                </a:ln>
                <a:solidFill>
                  <a:schemeClr val="tx1"/>
                </a:solidFill>
                <a:effectLst/>
                <a:uLnTx/>
                <a:uFillTx/>
                <a:latin typeface="Calibri"/>
                <a:ea typeface="+mn-ea"/>
                <a:cs typeface="Segoe UI Semibold"/>
              </a:rPr>
              <a:t> the MCAS-Alt </a:t>
            </a:r>
            <a:r>
              <a:rPr kumimoji="0" lang="en-US" sz="2800" b="0" i="0" u="none" strike="noStrike" kern="1200" cap="none" spc="0" normalizeH="0" baseline="0" noProof="0" dirty="0">
                <a:ln>
                  <a:noFill/>
                </a:ln>
                <a:solidFill>
                  <a:schemeClr val="tx1"/>
                </a:solidFill>
                <a:effectLst/>
                <a:uLnTx/>
                <a:uFillTx/>
                <a:latin typeface="Calibri"/>
                <a:ea typeface="+mn-ea"/>
                <a:cs typeface="Segoe UI Semibold"/>
                <a:hlinkClick r:id="rId3">
                  <a:extLst>
                    <a:ext uri="{A12FA001-AC4F-418D-AE19-62706E023703}">
                      <ahyp:hlinkClr xmlns:ahyp="http://schemas.microsoft.com/office/drawing/2018/hyperlinkcolor" val="tx"/>
                    </a:ext>
                  </a:extLst>
                </a:hlinkClick>
              </a:rPr>
              <a:t>Newsletter</a:t>
            </a:r>
            <a:r>
              <a:rPr kumimoji="0" lang="en-US" sz="2800" b="0" i="0" u="none" strike="noStrike" kern="1200" cap="none" spc="0" normalizeH="0" baseline="0" noProof="0" dirty="0">
                <a:ln>
                  <a:noFill/>
                </a:ln>
                <a:solidFill>
                  <a:schemeClr val="tx1"/>
                </a:solidFill>
                <a:effectLst/>
                <a:uLnTx/>
                <a:uFillTx/>
                <a:latin typeface="Calibri"/>
                <a:ea typeface="+mn-ea"/>
                <a:cs typeface="Segoe UI Semibold"/>
              </a:rPr>
              <a:t>, </a:t>
            </a:r>
            <a:r>
              <a:rPr kumimoji="0" lang="en-US" sz="2800" b="0" i="0" u="none" strike="noStrike" kern="1200" cap="none" spc="0" normalizeH="0" baseline="0" noProof="0" dirty="0">
                <a:ln>
                  <a:noFill/>
                </a:ln>
                <a:solidFill>
                  <a:schemeClr val="tx1"/>
                </a:solidFill>
                <a:effectLst/>
                <a:uLnTx/>
                <a:uFillTx/>
                <a:latin typeface="Calibri"/>
                <a:ea typeface="+mn-ea"/>
                <a:cs typeface="Segoe UI Semibold"/>
                <a:hlinkClick r:id="rId4">
                  <a:extLst>
                    <a:ext uri="{A12FA001-AC4F-418D-AE19-62706E023703}">
                      <ahyp:hlinkClr xmlns:ahyp="http://schemas.microsoft.com/office/drawing/2018/hyperlinkcolor" val="tx"/>
                    </a:ext>
                  </a:extLst>
                </a:hlinkClick>
              </a:rPr>
              <a:t>SAS Update</a:t>
            </a:r>
            <a:r>
              <a:rPr kumimoji="0" lang="en-US" sz="2800" b="0" i="0" u="none" strike="noStrike" kern="1200" cap="none" spc="0" normalizeH="0" baseline="0" noProof="0" dirty="0">
                <a:ln>
                  <a:noFill/>
                </a:ln>
                <a:solidFill>
                  <a:schemeClr val="tx1"/>
                </a:solidFill>
                <a:effectLst/>
                <a:uLnTx/>
                <a:uFillTx/>
                <a:latin typeface="Calibri"/>
                <a:ea typeface="+mn-ea"/>
                <a:cs typeface="Segoe UI Semibold"/>
              </a:rPr>
              <a:t>, and the </a:t>
            </a:r>
            <a:r>
              <a:rPr kumimoji="0" lang="en-US" sz="2800" b="0" i="0" u="none" strike="noStrike" kern="1200" cap="none" spc="0" normalizeH="0" baseline="0" noProof="0" dirty="0">
                <a:ln>
                  <a:noFill/>
                </a:ln>
                <a:solidFill>
                  <a:schemeClr val="tx1"/>
                </a:solidFill>
                <a:effectLst/>
                <a:uLnTx/>
                <a:uFillTx/>
                <a:latin typeface="Calibri"/>
                <a:ea typeface="+mn-ea"/>
                <a:cs typeface="Segoe UI Semibold"/>
                <a:hlinkClick r:id="rId3">
                  <a:extLst>
                    <a:ext uri="{A12FA001-AC4F-418D-AE19-62706E023703}">
                      <ahyp:hlinkClr xmlns:ahyp="http://schemas.microsoft.com/office/drawing/2018/hyperlinkcolor" val="tx"/>
                    </a:ext>
                  </a:extLst>
                </a:hlinkClick>
              </a:rPr>
              <a:t>MCAS-Alt website</a:t>
            </a:r>
            <a:endParaRPr lang="en-US" sz="2800" b="0" i="0" u="none" strike="noStrike" kern="1200" cap="none" spc="0" normalizeH="0" baseline="0" noProof="0" dirty="0">
              <a:ln>
                <a:noFill/>
              </a:ln>
              <a:solidFill>
                <a:schemeClr val="tx1"/>
              </a:solidFill>
              <a:effectLst/>
              <a:uLnTx/>
              <a:uFillTx/>
              <a:latin typeface="Calibri"/>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chemeClr val="tx1"/>
              </a:solidFill>
              <a:effectLst/>
              <a:uLnTx/>
              <a:uFillTx/>
              <a:latin typeface="+mn-lt"/>
              <a:ea typeface="+mn-ea"/>
              <a:cs typeface="Calibri"/>
            </a:endParaRPr>
          </a:p>
        </p:txBody>
      </p:sp>
    </p:spTree>
    <p:extLst>
      <p:ext uri="{BB962C8B-B14F-4D97-AF65-F5344CB8AC3E}">
        <p14:creationId xmlns:p14="http://schemas.microsoft.com/office/powerpoint/2010/main" val="130088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85119D-8DD6-F8CD-884A-6788E4DE0912}"/>
              </a:ext>
            </a:extLst>
          </p:cNvPr>
          <p:cNvSpPr>
            <a:spLocks noGrp="1"/>
          </p:cNvSpPr>
          <p:nvPr>
            <p:ph type="title" idx="4294967295"/>
          </p:nvPr>
        </p:nvSpPr>
        <p:spPr>
          <a:xfrm>
            <a:off x="311150" y="131762"/>
            <a:ext cx="11429746" cy="25382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200"/>
              </a:spcBef>
              <a:defRPr/>
            </a:pPr>
            <a:r>
              <a:rPr kumimoji="0" lang="en-US" sz="3300" b="1" i="0" u="none" strike="noStrike" kern="1200" cap="none" spc="0" normalizeH="0" baseline="0" noProof="0" dirty="0">
                <a:ln>
                  <a:noFill/>
                </a:ln>
                <a:solidFill>
                  <a:schemeClr val="tx1"/>
                </a:solidFill>
                <a:effectLst/>
                <a:uLnTx/>
                <a:uFillTx/>
                <a:latin typeface="Calibri"/>
                <a:ea typeface="Times New Roman" panose="02020603050405020304" pitchFamily="18" charset="0"/>
                <a:cs typeface="Segoe UI Semibold"/>
              </a:rPr>
              <a:t>MCAS Competency and Grade-Level Portfolios </a:t>
            </a:r>
            <a:r>
              <a:rPr lang="en-US" sz="3300" b="1" dirty="0">
                <a:solidFill>
                  <a:schemeClr val="tx1"/>
                </a:solidFill>
                <a:latin typeface="Calibri"/>
                <a:ea typeface="Times New Roman" panose="02020603050405020304" pitchFamily="18" charset="0"/>
                <a:cs typeface="Segoe UI Semibold"/>
              </a:rPr>
              <a:t>Sessions</a:t>
            </a:r>
            <a:br>
              <a:rPr lang="en-US" sz="3100" b="1" i="0" u="none" strike="noStrike" kern="1200" cap="none" spc="0" normalizeH="0" baseline="0" noProof="0" dirty="0">
                <a:ln>
                  <a:noFill/>
                </a:ln>
                <a:effectLst/>
                <a:uLnTx/>
                <a:uFillTx/>
                <a:latin typeface="Calibri"/>
                <a:ea typeface="Times New Roman" panose="02020603050405020304" pitchFamily="18" charset="0"/>
                <a:cs typeface="Segoe UI Semibold" panose="020B0702040204020203" pitchFamily="34" charset="0"/>
              </a:rPr>
            </a:br>
            <a:br>
              <a:rPr lang="en-US" sz="3100" i="0" u="none" strike="noStrike" kern="1200" cap="none" spc="0" normalizeH="0" baseline="0" noProof="0" dirty="0">
                <a:ln>
                  <a:noFill/>
                </a:ln>
                <a:effectLst/>
                <a:uLnTx/>
                <a:uFillTx/>
                <a:latin typeface="Calibri"/>
                <a:ea typeface="Times New Roman" panose="02020603050405020304" pitchFamily="18" charset="0"/>
                <a:cs typeface="Segoe UI Semibold" panose="020B0702040204020203" pitchFamily="34" charset="0"/>
              </a:rPr>
            </a:br>
            <a:r>
              <a:rPr lang="en-US" sz="2400" dirty="0">
                <a:solidFill>
                  <a:schemeClr val="tx1"/>
                </a:solidFill>
                <a:latin typeface="Calibri"/>
                <a:ea typeface="Times New Roman" panose="02020603050405020304" pitchFamily="18" charset="0"/>
                <a:cs typeface="Segoe UI Semibold"/>
              </a:rPr>
              <a:t>For students with complex disabilities that have</a:t>
            </a:r>
            <a:r>
              <a:rPr kumimoji="0" lang="en-US" sz="2400" i="0" u="none" strike="noStrike" kern="1200" cap="none" spc="0" normalizeH="0" baseline="0" noProof="0" dirty="0">
                <a:ln>
                  <a:noFill/>
                </a:ln>
                <a:solidFill>
                  <a:schemeClr val="tx1"/>
                </a:solidFill>
                <a:effectLst/>
                <a:uLnTx/>
                <a:uFillTx/>
                <a:latin typeface="Calibri"/>
                <a:ea typeface="Times New Roman" panose="02020603050405020304" pitchFamily="18" charset="0"/>
                <a:cs typeface="Segoe UI Semibold"/>
              </a:rPr>
              <a:t> </a:t>
            </a:r>
            <a:r>
              <a:rPr kumimoji="0" lang="en-US" sz="2400"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Segoe UI Semibold"/>
              </a:rPr>
              <a:t>grade level</a:t>
            </a:r>
            <a:r>
              <a:rPr kumimoji="0" lang="en-US" sz="2400" i="0" u="none" strike="noStrike" kern="1200" cap="none" spc="0" normalizeH="0" baseline="0" noProof="0" dirty="0">
                <a:ln>
                  <a:noFill/>
                </a:ln>
                <a:solidFill>
                  <a:schemeClr val="tx1"/>
                </a:solidFill>
                <a:effectLst/>
                <a:uLnTx/>
                <a:uFillTx/>
                <a:latin typeface="Calibri"/>
                <a:ea typeface="Times New Roman" panose="02020603050405020304" pitchFamily="18" charset="0"/>
                <a:cs typeface="Segoe UI Semibold"/>
              </a:rPr>
              <a:t> skills but cannot demonstrate their knowledge on the standard MCAS tests.</a:t>
            </a:r>
            <a:r>
              <a:rPr lang="en-US" sz="2400" dirty="0">
                <a:solidFill>
                  <a:schemeClr val="tx1"/>
                </a:solidFill>
                <a:latin typeface="Calibri"/>
                <a:ea typeface="Times New Roman" panose="02020603050405020304" pitchFamily="18" charset="0"/>
                <a:cs typeface="Segoe UI Semibold"/>
              </a:rPr>
              <a:t> </a:t>
            </a:r>
            <a:r>
              <a:rPr kumimoji="0" lang="en-US" sz="2400" i="0" u="none" strike="noStrike" kern="1200" cap="none" spc="0" normalizeH="0" baseline="0" noProof="0" dirty="0">
                <a:ln>
                  <a:noFill/>
                </a:ln>
                <a:solidFill>
                  <a:schemeClr val="tx1"/>
                </a:solidFill>
                <a:effectLst/>
                <a:uLnTx/>
                <a:uFillTx/>
                <a:latin typeface="Calibri"/>
                <a:ea typeface="Times New Roman" panose="02020603050405020304" pitchFamily="18" charset="0"/>
                <a:cs typeface="Segoe UI Semibold"/>
              </a:rPr>
              <a:t>Special educators are encouraged to bring their general education colleagues to attend this session.</a:t>
            </a:r>
            <a:r>
              <a:rPr lang="en-US" sz="2400" dirty="0">
                <a:solidFill>
                  <a:schemeClr val="tx1"/>
                </a:solidFill>
                <a:latin typeface="Calibri"/>
                <a:ea typeface="Times New Roman" panose="02020603050405020304" pitchFamily="18" charset="0"/>
                <a:cs typeface="Segoe UI Semibold"/>
              </a:rPr>
              <a:t> </a:t>
            </a:r>
            <a:endParaRPr lang="en-US" sz="2400" i="0" u="none" strike="noStrike" kern="1200" cap="none" spc="0" normalizeH="0" baseline="0" noProof="0" dirty="0">
              <a:ln>
                <a:noFill/>
              </a:ln>
              <a:solidFill>
                <a:schemeClr val="tx1"/>
              </a:solidFill>
              <a:effectLst/>
              <a:uLnTx/>
              <a:uFillTx/>
              <a:latin typeface="Calibri"/>
              <a:ea typeface="Times New Roman" panose="02020603050405020304" pitchFamily="18" charset="0"/>
              <a:cs typeface="Segoe UI Semibold" panose="020B0702040204020203" pitchFamily="34" charset="0"/>
            </a:endParaRPr>
          </a:p>
        </p:txBody>
      </p:sp>
      <p:graphicFrame>
        <p:nvGraphicFramePr>
          <p:cNvPr id="2" name="Table 1">
            <a:extLst>
              <a:ext uri="{FF2B5EF4-FFF2-40B4-BE49-F238E27FC236}">
                <a16:creationId xmlns:a16="http://schemas.microsoft.com/office/drawing/2014/main" id="{4B4B0C49-AB60-C27B-1AE3-7D3CC40F2079}"/>
              </a:ext>
            </a:extLst>
          </p:cNvPr>
          <p:cNvGraphicFramePr>
            <a:graphicFrameLocks noGrp="1"/>
          </p:cNvGraphicFramePr>
          <p:nvPr>
            <p:extLst>
              <p:ext uri="{D42A27DB-BD31-4B8C-83A1-F6EECF244321}">
                <p14:modId xmlns:p14="http://schemas.microsoft.com/office/powerpoint/2010/main" val="761729459"/>
              </p:ext>
            </p:extLst>
          </p:nvPr>
        </p:nvGraphicFramePr>
        <p:xfrm>
          <a:off x="938784" y="2501900"/>
          <a:ext cx="10700766" cy="3427614"/>
        </p:xfrm>
        <a:graphic>
          <a:graphicData uri="http://schemas.openxmlformats.org/drawingml/2006/table">
            <a:tbl>
              <a:tblPr firstRow="1" firstCol="1" bandRow="1">
                <a:tableStyleId>{3B4B98B0-60AC-42C2-AFA5-B58CD77FA1E5}</a:tableStyleId>
              </a:tblPr>
              <a:tblGrid>
                <a:gridCol w="10700766">
                  <a:extLst>
                    <a:ext uri="{9D8B030D-6E8A-4147-A177-3AD203B41FA5}">
                      <a16:colId xmlns:a16="http://schemas.microsoft.com/office/drawing/2014/main" val="3191740835"/>
                    </a:ext>
                  </a:extLst>
                </a:gridCol>
              </a:tblGrid>
              <a:tr h="934122">
                <a:tc>
                  <a:txBody>
                    <a:bodyPr/>
                    <a:lstStyle/>
                    <a:p>
                      <a:pPr marL="0" marR="0" algn="ctr">
                        <a:lnSpc>
                          <a:spcPct val="115000"/>
                        </a:lnSpc>
                        <a:spcBef>
                          <a:spcPts val="0"/>
                        </a:spcBef>
                        <a:spcAft>
                          <a:spcPts val="0"/>
                        </a:spcAft>
                      </a:pPr>
                      <a:r>
                        <a:rPr lang="en-US" sz="3200" b="1">
                          <a:solidFill>
                            <a:srgbClr val="000000"/>
                          </a:solidFill>
                          <a:effectLst/>
                          <a:latin typeface="Calibri"/>
                          <a:cs typeface="Segoe UI"/>
                        </a:rPr>
                        <a:t>MCAS Competency and Grade-Level Portfolios </a:t>
                      </a:r>
                    </a:p>
                    <a:p>
                      <a:pPr marL="0" marR="0" algn="ctr">
                        <a:lnSpc>
                          <a:spcPct val="115000"/>
                        </a:lnSpc>
                        <a:spcBef>
                          <a:spcPts val="0"/>
                        </a:spcBef>
                        <a:spcAft>
                          <a:spcPts val="0"/>
                        </a:spcAft>
                      </a:pPr>
                      <a:r>
                        <a:rPr lang="en-US" sz="2000" b="1">
                          <a:solidFill>
                            <a:srgbClr val="000000"/>
                          </a:solidFill>
                          <a:effectLst/>
                          <a:latin typeface="Calibri"/>
                          <a:cs typeface="Segoe UI"/>
                        </a:rPr>
                        <a:t>(choose one date)</a:t>
                      </a:r>
                      <a:endParaRPr lang="en-US" sz="2000">
                        <a:effectLst/>
                        <a:latin typeface="Calibri"/>
                        <a:ea typeface="Times New Roman" panose="02020603050405020304" pitchFamily="18" charset="0"/>
                        <a:cs typeface="Segoe UI"/>
                      </a:endParaRPr>
                    </a:p>
                  </a:txBody>
                  <a:tcPr marL="68580" marR="68580" marT="0" marB="0"/>
                </a:tc>
                <a:extLst>
                  <a:ext uri="{0D108BD9-81ED-4DB2-BD59-A6C34878D82A}">
                    <a16:rowId xmlns:a16="http://schemas.microsoft.com/office/drawing/2014/main" val="876112958"/>
                  </a:ext>
                </a:extLst>
              </a:tr>
              <a:tr h="831164">
                <a:tc>
                  <a:txBody>
                    <a:bodyPr/>
                    <a:lstStyle/>
                    <a:p>
                      <a:pPr marL="0" marR="0">
                        <a:lnSpc>
                          <a:spcPct val="100000"/>
                        </a:lnSpc>
                        <a:spcBef>
                          <a:spcPts val="0"/>
                        </a:spcBef>
                        <a:spcAft>
                          <a:spcPts val="0"/>
                        </a:spcAft>
                      </a:pPr>
                      <a:r>
                        <a:rPr lang="en-US" sz="3200" b="1" dirty="0">
                          <a:effectLst/>
                          <a:latin typeface="Calibri"/>
                          <a:cs typeface="Segoe UI"/>
                        </a:rPr>
                        <a:t>Date                                                 Time</a:t>
                      </a:r>
                      <a:endParaRPr lang="en-US" sz="3200" dirty="0">
                        <a:effectLst/>
                        <a:latin typeface="Calibri"/>
                        <a:cs typeface="Segoe UI"/>
                      </a:endParaRPr>
                    </a:p>
                  </a:txBody>
                  <a:tcPr marL="68580" marR="68580" marT="0" marB="0"/>
                </a:tc>
                <a:extLst>
                  <a:ext uri="{0D108BD9-81ED-4DB2-BD59-A6C34878D82A}">
                    <a16:rowId xmlns:a16="http://schemas.microsoft.com/office/drawing/2014/main" val="4026755291"/>
                  </a:ext>
                </a:extLst>
              </a:tr>
              <a:tr h="831164">
                <a:tc>
                  <a:txBody>
                    <a:bodyPr/>
                    <a:lstStyle/>
                    <a:p>
                      <a:pPr marL="0" marR="0">
                        <a:lnSpc>
                          <a:spcPct val="100000"/>
                        </a:lnSpc>
                        <a:spcBef>
                          <a:spcPts val="0"/>
                        </a:spcBef>
                        <a:spcAft>
                          <a:spcPts val="0"/>
                        </a:spcAft>
                      </a:pPr>
                      <a:r>
                        <a:rPr lang="en-US" sz="3200" b="0" dirty="0">
                          <a:effectLst/>
                          <a:latin typeface="Calibri"/>
                          <a:cs typeface="Segoe UI"/>
                        </a:rPr>
                        <a:t>Tuesday, September 26                 9:30- 10:30 a.m.</a:t>
                      </a:r>
                    </a:p>
                  </a:txBody>
                  <a:tcPr marL="68580" marR="68580" marT="0" marB="0"/>
                </a:tc>
                <a:extLst>
                  <a:ext uri="{0D108BD9-81ED-4DB2-BD59-A6C34878D82A}">
                    <a16:rowId xmlns:a16="http://schemas.microsoft.com/office/drawing/2014/main" val="772765966"/>
                  </a:ext>
                </a:extLst>
              </a:tr>
              <a:tr h="831164">
                <a:tc>
                  <a:txBody>
                    <a:bodyPr/>
                    <a:lstStyle/>
                    <a:p>
                      <a:pPr marL="0" marR="0">
                        <a:lnSpc>
                          <a:spcPct val="100000"/>
                        </a:lnSpc>
                        <a:spcBef>
                          <a:spcPts val="0"/>
                        </a:spcBef>
                        <a:spcAft>
                          <a:spcPts val="0"/>
                        </a:spcAft>
                      </a:pPr>
                      <a:r>
                        <a:rPr lang="en-US" sz="3200" b="0" dirty="0">
                          <a:effectLst/>
                          <a:latin typeface="Calibri"/>
                          <a:cs typeface="Segoe UI"/>
                        </a:rPr>
                        <a:t>Tuesday, October 10                      1:00- 2:00 p.m.</a:t>
                      </a:r>
                    </a:p>
                  </a:txBody>
                  <a:tcPr marL="68580" marR="68580" marT="0" marB="0"/>
                </a:tc>
                <a:extLst>
                  <a:ext uri="{0D108BD9-81ED-4DB2-BD59-A6C34878D82A}">
                    <a16:rowId xmlns:a16="http://schemas.microsoft.com/office/drawing/2014/main" val="2055350493"/>
                  </a:ext>
                </a:extLst>
              </a:tr>
            </a:tbl>
          </a:graphicData>
        </a:graphic>
      </p:graphicFrame>
    </p:spTree>
    <p:extLst>
      <p:ext uri="{BB962C8B-B14F-4D97-AF65-F5344CB8AC3E}">
        <p14:creationId xmlns:p14="http://schemas.microsoft.com/office/powerpoint/2010/main" val="101155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DA9C-416C-CDBF-1D36-CE85C7C44AA8}"/>
              </a:ext>
            </a:extLst>
          </p:cNvPr>
          <p:cNvSpPr>
            <a:spLocks noGrp="1"/>
          </p:cNvSpPr>
          <p:nvPr>
            <p:ph type="title"/>
          </p:nvPr>
        </p:nvSpPr>
        <p:spPr>
          <a:xfrm>
            <a:off x="685800" y="-972459"/>
            <a:ext cx="10577972" cy="2670630"/>
          </a:xfrm>
        </p:spPr>
        <p:txBody>
          <a:bodyPr vert="horz" lIns="91440" tIns="45720" rIns="91440" bIns="45720" rtlCol="0" anchor="b">
            <a:normAutofit/>
          </a:bodyPr>
          <a:lstStyle/>
          <a:p>
            <a:r>
              <a:rPr lang="en-US" b="1" kern="1200" dirty="0">
                <a:latin typeface="+mj-lt"/>
                <a:ea typeface="+mj-ea"/>
                <a:cs typeface="+mj-cs"/>
              </a:rPr>
              <a:t>What are Coordinated Pandemic-Related Transition Services?</a:t>
            </a:r>
            <a:endParaRPr lang="en-US" b="1" kern="1200" dirty="0">
              <a:latin typeface="+mj-lt"/>
              <a:cs typeface="Calibri Light"/>
            </a:endParaRPr>
          </a:p>
        </p:txBody>
      </p:sp>
      <p:sp>
        <p:nvSpPr>
          <p:cNvPr id="3" name="Content Placeholder 2">
            <a:extLst>
              <a:ext uri="{FF2B5EF4-FFF2-40B4-BE49-F238E27FC236}">
                <a16:creationId xmlns:a16="http://schemas.microsoft.com/office/drawing/2014/main" id="{1E578C7F-A924-9689-A569-36AF798AAAFB}"/>
              </a:ext>
            </a:extLst>
          </p:cNvPr>
          <p:cNvSpPr>
            <a:spLocks noGrp="1"/>
          </p:cNvSpPr>
          <p:nvPr>
            <p:ph idx="1"/>
          </p:nvPr>
        </p:nvSpPr>
        <p:spPr>
          <a:xfrm>
            <a:off x="928228" y="1309121"/>
            <a:ext cx="10335544" cy="5548879"/>
          </a:xfrm>
        </p:spPr>
        <p:txBody>
          <a:bodyPr vert="horz" lIns="91440" tIns="45720" rIns="91440" bIns="45720" rtlCol="0" anchor="ctr">
            <a:normAutofit/>
          </a:bodyPr>
          <a:lstStyle/>
          <a:p>
            <a:pPr marL="0" indent="0">
              <a:buNone/>
            </a:pPr>
            <a:r>
              <a:rPr lang="en-US" sz="3200" b="0" i="0" u="none" strike="noStrike">
                <a:effectLst/>
                <a:latin typeface="+mn-lt"/>
                <a:cs typeface="+mn-cs"/>
              </a:rPr>
              <a:t>Chapter 42 of the Acts of 2022: </a:t>
            </a:r>
          </a:p>
          <a:p>
            <a:pPr marL="0"/>
            <a:r>
              <a:rPr lang="en-US" sz="3200">
                <a:latin typeface="+mn-lt"/>
                <a:cs typeface="+mn-cs"/>
              </a:rPr>
              <a:t>T</a:t>
            </a:r>
            <a:r>
              <a:rPr lang="en-US" sz="3200" b="0" i="0" u="none" strike="noStrike">
                <a:effectLst/>
                <a:latin typeface="+mn-lt"/>
                <a:cs typeface="+mn-cs"/>
              </a:rPr>
              <a:t>o address the needs of individuals with IEPs who reached or will reach age 22 during the COVID-19 pandemic</a:t>
            </a:r>
          </a:p>
          <a:p>
            <a:pPr marL="0"/>
            <a:r>
              <a:rPr lang="en-US" sz="3200">
                <a:latin typeface="+mn-lt"/>
                <a:cs typeface="+mn-cs"/>
              </a:rPr>
              <a:t>T</a:t>
            </a:r>
            <a:r>
              <a:rPr lang="en-US" sz="3200" b="0" i="0" u="none" strike="noStrike">
                <a:effectLst/>
                <a:latin typeface="+mn-lt"/>
                <a:cs typeface="+mn-cs"/>
              </a:rPr>
              <a:t>he Commonwealth allocated $10 million for transition </a:t>
            </a:r>
            <a:r>
              <a:rPr lang="en-US" sz="3200" b="1" i="0" u="sng" strike="noStrike">
                <a:effectLst/>
                <a:latin typeface="+mn-lt"/>
                <a:cs typeface="+mn-cs"/>
              </a:rPr>
              <a:t>“services for individuals with disabilities that reached age 22 between March 10, 2020, and September 1, 2023, and were entitled to special education services up to age 22.”</a:t>
            </a:r>
            <a:endParaRPr lang="en-US" sz="3200" b="1" u="sng">
              <a:latin typeface="+mn-lt"/>
              <a:cs typeface="+mn-cs"/>
            </a:endParaRPr>
          </a:p>
        </p:txBody>
      </p:sp>
    </p:spTree>
    <p:extLst>
      <p:ext uri="{BB962C8B-B14F-4D97-AF65-F5344CB8AC3E}">
        <p14:creationId xmlns:p14="http://schemas.microsoft.com/office/powerpoint/2010/main" val="231284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2C829A-46D4-E734-2137-9B914AED98AB}"/>
              </a:ext>
            </a:extLst>
          </p:cNvPr>
          <p:cNvSpPr>
            <a:spLocks noGrp="1"/>
          </p:cNvSpPr>
          <p:nvPr>
            <p:ph type="title"/>
          </p:nvPr>
        </p:nvSpPr>
        <p:spPr>
          <a:xfrm>
            <a:off x="692604" y="273843"/>
            <a:ext cx="10345510" cy="1444397"/>
          </a:xfrm>
        </p:spPr>
        <p:txBody>
          <a:bodyPr vert="horz" lIns="91440" tIns="45720" rIns="91440" bIns="45720" rtlCol="0" anchor="b">
            <a:normAutofit/>
          </a:bodyPr>
          <a:lstStyle/>
          <a:p>
            <a:r>
              <a:rPr lang="en-US" kern="1200" dirty="0">
                <a:solidFill>
                  <a:srgbClr val="FFFFFF"/>
                </a:solidFill>
                <a:latin typeface="+mj-lt"/>
                <a:ea typeface="+mj-ea"/>
                <a:cs typeface="+mj-cs"/>
              </a:rPr>
              <a:t>Agencies Providing Services</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21D13068-3E68-A566-70D2-340EAB59A495}"/>
              </a:ext>
            </a:extLst>
          </p:cNvPr>
          <p:cNvSpPr>
            <a:spLocks noGrp="1"/>
          </p:cNvSpPr>
          <p:nvPr>
            <p:ph idx="1"/>
          </p:nvPr>
        </p:nvSpPr>
        <p:spPr>
          <a:xfrm>
            <a:off x="813362" y="996042"/>
            <a:ext cx="10345510" cy="5214257"/>
          </a:xfrm>
        </p:spPr>
        <p:txBody>
          <a:bodyPr vert="horz" lIns="91440" tIns="45720" rIns="91440" bIns="45720" rtlCol="0" anchor="ctr">
            <a:noAutofit/>
          </a:bodyPr>
          <a:lstStyle/>
          <a:p>
            <a:pPr marL="0" fontAlgn="base"/>
            <a:r>
              <a:rPr lang="en-US" sz="2400" b="0" i="0" u="none" strike="noStrike">
                <a:effectLst/>
                <a:latin typeface="+mn-lt"/>
                <a:cs typeface="+mn-cs"/>
              </a:rPr>
              <a:t>The Department is collaborating with these agencies to expand their adult services to eligible young adults. </a:t>
            </a:r>
            <a:endParaRPr lang="en-US" sz="2400" b="0" i="0">
              <a:effectLst/>
              <a:latin typeface="+mn-lt"/>
              <a:cs typeface="+mn-cs"/>
            </a:endParaRPr>
          </a:p>
          <a:p>
            <a:pPr marL="0" fontAlgn="base"/>
            <a:endParaRPr lang="en-US" sz="2400" b="0" i="0">
              <a:effectLst/>
              <a:latin typeface="+mn-lt"/>
              <a:cs typeface="+mn-cs"/>
            </a:endParaRPr>
          </a:p>
          <a:p>
            <a:pPr lvl="1" fontAlgn="base"/>
            <a:r>
              <a:rPr lang="en-US" b="0" i="0" u="none" strike="noStrike">
                <a:effectLst/>
                <a:latin typeface="+mn-lt"/>
                <a:cs typeface="+mn-cs"/>
              </a:rPr>
              <a:t>Department of Developmental Services (DDS)</a:t>
            </a:r>
            <a:r>
              <a:rPr lang="en-US" b="0" i="0">
                <a:effectLst/>
                <a:latin typeface="+mn-lt"/>
                <a:cs typeface="+mn-cs"/>
              </a:rPr>
              <a:t>​</a:t>
            </a:r>
          </a:p>
          <a:p>
            <a:pPr lvl="1" fontAlgn="base"/>
            <a:r>
              <a:rPr lang="en-US" b="0" i="0" u="none" strike="noStrike">
                <a:effectLst/>
                <a:latin typeface="+mn-lt"/>
                <a:cs typeface="+mn-cs"/>
              </a:rPr>
              <a:t>Massachusetts Rehabilitation Commission (MRC)</a:t>
            </a:r>
            <a:r>
              <a:rPr lang="en-US" b="0" i="0">
                <a:effectLst/>
                <a:latin typeface="+mn-lt"/>
                <a:cs typeface="+mn-cs"/>
              </a:rPr>
              <a:t>​</a:t>
            </a:r>
          </a:p>
          <a:p>
            <a:pPr lvl="1" fontAlgn="base"/>
            <a:r>
              <a:rPr lang="en-US" b="0" i="0" u="none" strike="noStrike">
                <a:effectLst/>
                <a:latin typeface="+mn-lt"/>
                <a:cs typeface="+mn-cs"/>
              </a:rPr>
              <a:t>Massachusetts Commission for the Blind (MCB)</a:t>
            </a:r>
            <a:r>
              <a:rPr lang="en-US" b="0" i="0">
                <a:effectLst/>
                <a:latin typeface="+mn-lt"/>
                <a:cs typeface="+mn-cs"/>
              </a:rPr>
              <a:t>​</a:t>
            </a:r>
          </a:p>
          <a:p>
            <a:pPr lvl="1" fontAlgn="base"/>
            <a:r>
              <a:rPr lang="en-US" b="0" i="0" u="none" strike="noStrike">
                <a:effectLst/>
                <a:latin typeface="+mn-lt"/>
                <a:cs typeface="+mn-cs"/>
              </a:rPr>
              <a:t>Massachusetts Inclusive Concurrent Enrollment Initiative (MAICEI)</a:t>
            </a:r>
            <a:endParaRPr lang="en-US" b="0" i="0">
              <a:effectLst/>
              <a:latin typeface="+mn-lt"/>
              <a:cs typeface="+mn-cs"/>
            </a:endParaRPr>
          </a:p>
        </p:txBody>
      </p:sp>
    </p:spTree>
    <p:extLst>
      <p:ext uri="{BB962C8B-B14F-4D97-AF65-F5344CB8AC3E}">
        <p14:creationId xmlns:p14="http://schemas.microsoft.com/office/powerpoint/2010/main" val="96363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843A5-5D9A-D17E-C9D8-C8B844F7A33B}"/>
              </a:ext>
            </a:extLst>
          </p:cNvPr>
          <p:cNvSpPr>
            <a:spLocks noGrp="1"/>
          </p:cNvSpPr>
          <p:nvPr>
            <p:ph type="title"/>
          </p:nvPr>
        </p:nvSpPr>
        <p:spPr/>
        <p:txBody>
          <a:bodyPr>
            <a:normAutofit/>
          </a:bodyPr>
          <a:lstStyle/>
          <a:p>
            <a:r>
              <a:rPr lang="en-US" sz="4400" dirty="0">
                <a:latin typeface="Arial"/>
                <a:cs typeface="Arial"/>
              </a:rPr>
              <a:t>Of the 2,162 eligible young adults</a:t>
            </a:r>
            <a:endParaRPr lang="en-US" dirty="0"/>
          </a:p>
        </p:txBody>
      </p:sp>
      <p:pic>
        <p:nvPicPr>
          <p:cNvPr id="1026" name="Picture 2" descr="Image of a person&#10;">
            <a:extLst>
              <a:ext uri="{FF2B5EF4-FFF2-40B4-BE49-F238E27FC236}">
                <a16:creationId xmlns:a16="http://schemas.microsoft.com/office/drawing/2014/main" id="{70DEE105-FAFC-2019-E9C6-A54B3473D5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9169" y="1907090"/>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5A42BD9-2AB4-A678-8DE4-DD577ABD99E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169" y="2701174"/>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of a person">
            <a:extLst>
              <a:ext uri="{FF2B5EF4-FFF2-40B4-BE49-F238E27FC236}">
                <a16:creationId xmlns:a16="http://schemas.microsoft.com/office/drawing/2014/main" id="{8A1CF07C-AEEC-A3C3-CF10-54841242A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169" y="3495259"/>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of a person">
            <a:extLst>
              <a:ext uri="{FF2B5EF4-FFF2-40B4-BE49-F238E27FC236}">
                <a16:creationId xmlns:a16="http://schemas.microsoft.com/office/drawing/2014/main" id="{25D45E5E-8665-51E3-453E-6FD58AC2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169" y="4310442"/>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2C1CAC0-CA2E-03A5-5F3F-59806DF6BEF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169" y="5125625"/>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7EDB5BA-2304-F0E9-C965-C41F0A20734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400" y="1950769"/>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FE7BA0E-09C1-8326-4622-E936510143F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119" y="2764468"/>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EA64AE2-BFAD-87E1-B4CA-48E8BBC5D12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119" y="3582616"/>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E65193F6-14D7-A083-3C67-05E82AABA56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119" y="4334506"/>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B512399-7B91-2880-89F3-6E7D5DE6D3A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119" y="5107493"/>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C1C0B435-C668-C6E5-C8AB-9F26ADF8AE4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514" y="1915106"/>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7D39B6F-E7A7-F354-9291-E810CB92D66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514" y="2709190"/>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0DEE8C0-A7B6-F6C6-63C7-9B34A2B1392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514" y="3503275"/>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8DA1DA56-D694-C19B-98FF-071406886E8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514" y="4294394"/>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6E03E601-0FD1-E1DD-7E8C-DEDF898225E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514" y="5109577"/>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9EC4F502-708C-0C2E-5956-FC1C09F4616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809" y="1934721"/>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41A39B17-930E-0C4A-2700-82B6FFCB79B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528" y="2748420"/>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5ED0120-4595-3093-6421-FC36F32E70D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528" y="3566568"/>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BFBC591D-3760-296F-2117-63344E620EF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528" y="4294394"/>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D7589468-5ACB-96B6-4457-B6C80BEC2B0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528" y="5055349"/>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8527767F-CE1C-1967-090F-2645FF2D3FC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896" y="1954771"/>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34207325-40DF-FEBB-B458-BFB3FD9BEE8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615" y="2768470"/>
            <a:ext cx="727826" cy="72782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784F6477-BC35-A8AC-8CBF-D7FD883534CB}"/>
              </a:ext>
              <a:ext uri="{C183D7F6-B498-43B3-948B-1728B52AA6E4}">
                <adec:decorative xmlns:adec="http://schemas.microsoft.com/office/drawing/2017/decorative" val="1"/>
              </a:ext>
            </a:extLst>
          </p:cNvPr>
          <p:cNvSpPr/>
          <p:nvPr/>
        </p:nvSpPr>
        <p:spPr>
          <a:xfrm>
            <a:off x="1262015" y="1590966"/>
            <a:ext cx="4454571" cy="4109773"/>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69FAB89-88CD-DBBF-E0DE-3609028168F7}"/>
              </a:ext>
            </a:extLst>
          </p:cNvPr>
          <p:cNvSpPr txBox="1"/>
          <p:nvPr/>
        </p:nvSpPr>
        <p:spPr>
          <a:xfrm>
            <a:off x="118930" y="5853451"/>
            <a:ext cx="12192000" cy="769441"/>
          </a:xfrm>
          <a:prstGeom prst="rect">
            <a:avLst/>
          </a:prstGeom>
          <a:noFill/>
        </p:spPr>
        <p:txBody>
          <a:bodyPr wrap="square" rtlCol="0">
            <a:spAutoFit/>
          </a:bodyPr>
          <a:lstStyle/>
          <a:p>
            <a:pPr algn="ctr"/>
            <a:r>
              <a:rPr lang="en-US" sz="4400" b="0" i="0" u="none" strike="noStrike" dirty="0">
                <a:solidFill>
                  <a:srgbClr val="843C0C"/>
                </a:solidFill>
                <a:effectLst/>
                <a:latin typeface="Arial" panose="020B0604020202020204" pitchFamily="34" charset="0"/>
              </a:rPr>
              <a:t>…we want more to receive these services</a:t>
            </a:r>
            <a:endParaRPr lang="en-US" sz="4400" dirty="0">
              <a:solidFill>
                <a:schemeClr val="accent2">
                  <a:lumMod val="50000"/>
                </a:schemeClr>
              </a:solidFill>
              <a:latin typeface="Arial" panose="020B0604020202020204" pitchFamily="34" charset="0"/>
              <a:cs typeface="Arial" panose="020B0604020202020204" pitchFamily="34" charset="0"/>
            </a:endParaRPr>
          </a:p>
        </p:txBody>
      </p:sp>
      <p:pic>
        <p:nvPicPr>
          <p:cNvPr id="31" name="Picture 2">
            <a:extLst>
              <a:ext uri="{FF2B5EF4-FFF2-40B4-BE49-F238E27FC236}">
                <a16:creationId xmlns:a16="http://schemas.microsoft.com/office/drawing/2014/main" id="{8BAA5A82-BEA8-6BD4-1393-18872D42ED1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788" y="3792037"/>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16128C61-5C7F-7701-886B-9FF15434EBD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019" y="3041632"/>
            <a:ext cx="727826" cy="7278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8478EC5A-6337-49DF-048D-AC01886ECB1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133" y="3800053"/>
            <a:ext cx="727826" cy="72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959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sz="half" idx="1"/>
          </p:nvPr>
        </p:nvSpPr>
        <p:spPr>
          <a:xfrm>
            <a:off x="636814" y="1616529"/>
            <a:ext cx="10716986" cy="4408714"/>
          </a:xfrm>
        </p:spPr>
        <p:txBody>
          <a:bodyPr vert="horz" lIns="91440" tIns="45720" rIns="91440" bIns="45720" rtlCol="0" anchor="t">
            <a:noAutofit/>
          </a:bodyPr>
          <a:lstStyle/>
          <a:p>
            <a:pPr marL="0" indent="0">
              <a:buNone/>
            </a:pPr>
            <a:endParaRPr lang="en-US" sz="1600"/>
          </a:p>
          <a:p>
            <a:r>
              <a:rPr lang="en-US" sz="2000">
                <a:latin typeface="Arial"/>
                <a:cs typeface="Arial"/>
              </a:rPr>
              <a:t>Check the </a:t>
            </a:r>
            <a:r>
              <a:rPr lang="en-US" sz="2000">
                <a:latin typeface="Arial"/>
                <a:cs typeface="Arial"/>
                <a:hlinkClick r:id="rId3"/>
              </a:rPr>
              <a:t>Security Portal </a:t>
            </a:r>
            <a:r>
              <a:rPr lang="en-US" sz="2000">
                <a:latin typeface="Arial"/>
                <a:cs typeface="Arial"/>
              </a:rPr>
              <a:t>for a list of eligible young adults</a:t>
            </a:r>
            <a:endParaRPr lang="en-US" sz="2000" i="1">
              <a:latin typeface="Arial"/>
              <a:cs typeface="Arial"/>
            </a:endParaRPr>
          </a:p>
          <a:p>
            <a:pPr lvl="2"/>
            <a:r>
              <a:rPr lang="en-US">
                <a:latin typeface="Arial"/>
                <a:cs typeface="Arial"/>
              </a:rPr>
              <a:t>Go to </a:t>
            </a:r>
            <a:r>
              <a:rPr lang="en-US" i="1" err="1">
                <a:latin typeface="Arial"/>
                <a:cs typeface="Arial"/>
              </a:rPr>
              <a:t>DropBox</a:t>
            </a:r>
            <a:r>
              <a:rPr lang="en-US" i="1">
                <a:latin typeface="Arial"/>
                <a:cs typeface="Arial"/>
              </a:rPr>
              <a:t> Central – State Performance Plan</a:t>
            </a:r>
            <a:endParaRPr lang="en-US">
              <a:latin typeface="Arial"/>
              <a:cs typeface="Arial"/>
            </a:endParaRPr>
          </a:p>
          <a:p>
            <a:r>
              <a:rPr lang="en-US" sz="2000">
                <a:latin typeface="Arial"/>
                <a:cs typeface="Arial"/>
              </a:rPr>
              <a:t>Contact those eligible and their families to share the </a:t>
            </a:r>
            <a:r>
              <a:rPr lang="en-US" sz="2000">
                <a:latin typeface="Arial"/>
                <a:cs typeface="Arial"/>
                <a:hlinkClick r:id="rId4"/>
              </a:rPr>
              <a:t>link</a:t>
            </a:r>
            <a:r>
              <a:rPr lang="en-US" sz="2000">
                <a:latin typeface="Arial"/>
                <a:cs typeface="Arial"/>
              </a:rPr>
              <a:t> about the services</a:t>
            </a:r>
          </a:p>
          <a:p>
            <a:pPr lvl="2"/>
            <a:r>
              <a:rPr lang="en-US">
                <a:latin typeface="Arial"/>
                <a:cs typeface="Arial"/>
                <a:hlinkClick r:id="rId4"/>
              </a:rPr>
              <a:t>Flyers</a:t>
            </a:r>
            <a:r>
              <a:rPr lang="en-US">
                <a:latin typeface="Arial"/>
                <a:cs typeface="Arial"/>
              </a:rPr>
              <a:t> are available in multiple languages</a:t>
            </a:r>
            <a:endParaRPr lang="en-US" b="1" i="0">
              <a:effectLst/>
              <a:latin typeface="Arial"/>
              <a:cs typeface="Arial"/>
            </a:endParaRPr>
          </a:p>
          <a:p>
            <a:r>
              <a:rPr lang="en-US" sz="2000">
                <a:latin typeface="Arial"/>
                <a:cs typeface="Arial"/>
              </a:rPr>
              <a:t>Share the link with local community organizations and ask them to post it, such as at….</a:t>
            </a:r>
          </a:p>
          <a:p>
            <a:pPr lvl="2"/>
            <a:r>
              <a:rPr lang="en-US">
                <a:latin typeface="Arial"/>
                <a:cs typeface="Arial"/>
              </a:rPr>
              <a:t>Your social media platforms</a:t>
            </a:r>
          </a:p>
          <a:p>
            <a:pPr lvl="2"/>
            <a:r>
              <a:rPr lang="en-US">
                <a:latin typeface="Arial"/>
                <a:cs typeface="Arial"/>
              </a:rPr>
              <a:t>Town's social media platforms</a:t>
            </a:r>
          </a:p>
          <a:p>
            <a:pPr lvl="2"/>
            <a:r>
              <a:rPr lang="en-US">
                <a:latin typeface="Arial"/>
                <a:cs typeface="Arial"/>
              </a:rPr>
              <a:t>Parks and Recreation department</a:t>
            </a:r>
          </a:p>
          <a:p>
            <a:pPr lvl="2"/>
            <a:r>
              <a:rPr lang="en-US">
                <a:latin typeface="Arial"/>
                <a:cs typeface="Arial"/>
              </a:rPr>
              <a:t>YMCA/YWCA</a:t>
            </a:r>
          </a:p>
          <a:p>
            <a:pPr lvl="2"/>
            <a:r>
              <a:rPr lang="en-US">
                <a:latin typeface="Arial"/>
                <a:cs typeface="Arial"/>
              </a:rPr>
              <a:t>Community organizations</a:t>
            </a:r>
          </a:p>
          <a:p>
            <a:pPr marL="914400" lvl="2" indent="0">
              <a:buNone/>
            </a:pPr>
            <a:endParaRPr lang="en-US"/>
          </a:p>
        </p:txBody>
      </p:sp>
      <p:sp>
        <p:nvSpPr>
          <p:cNvPr id="5" name="Title 2">
            <a:extLst>
              <a:ext uri="{FF2B5EF4-FFF2-40B4-BE49-F238E27FC236}">
                <a16:creationId xmlns:a16="http://schemas.microsoft.com/office/drawing/2014/main" id="{9A50AEB9-D451-1C6F-7570-34B79203D00C}"/>
              </a:ext>
            </a:extLst>
          </p:cNvPr>
          <p:cNvSpPr txBox="1">
            <a:spLocks/>
          </p:cNvSpPr>
          <p:nvPr/>
        </p:nvSpPr>
        <p:spPr>
          <a:xfrm>
            <a:off x="3200398" y="6178056"/>
            <a:ext cx="9503230" cy="629636"/>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R="0" fontAlgn="auto">
              <a:spcBef>
                <a:spcPts val="1000"/>
              </a:spcBef>
              <a:spcAft>
                <a:spcPts val="0"/>
              </a:spcAft>
              <a:buClrTx/>
              <a:buSzTx/>
              <a:tabLst/>
              <a:defRPr/>
            </a:pPr>
            <a:r>
              <a:rPr kumimoji="0" lang="en-US" sz="1600" b="0" i="0" u="none" strike="noStrike" cap="none" spc="0" normalizeH="0" baseline="0" noProof="0">
                <a:ln>
                  <a:noFill/>
                </a:ln>
                <a:solidFill>
                  <a:schemeClr val="tx1"/>
                </a:solidFill>
                <a:effectLst/>
                <a:uLnTx/>
                <a:uFillTx/>
                <a:ea typeface="+mn-ea"/>
              </a:rPr>
              <a:t>Questions: contact Martha at </a:t>
            </a:r>
            <a:r>
              <a:rPr kumimoji="0" lang="en-US" sz="1600" b="0" i="0" u="none" strike="noStrike" cap="none" spc="0" normalizeH="0" baseline="0" noProof="0">
                <a:ln>
                  <a:noFill/>
                </a:ln>
                <a:solidFill>
                  <a:schemeClr val="tx1"/>
                </a:solidFill>
                <a:effectLst/>
                <a:uLnTx/>
                <a:uFillTx/>
                <a:ea typeface="+mn-ea"/>
                <a:hlinkClick r:id="rId5"/>
              </a:rPr>
              <a:t>martha.s.daigle@mass.gov</a:t>
            </a:r>
            <a:r>
              <a:rPr kumimoji="0" lang="en-US" sz="1600" b="0" i="0" u="none" strike="noStrike" cap="none" spc="0" normalizeH="0" baseline="0" noProof="0">
                <a:ln>
                  <a:noFill/>
                </a:ln>
                <a:solidFill>
                  <a:schemeClr val="tx1"/>
                </a:solidFill>
                <a:effectLst/>
                <a:uLnTx/>
                <a:uFillTx/>
                <a:ea typeface="+mn-ea"/>
              </a:rPr>
              <a:t> </a:t>
            </a:r>
          </a:p>
          <a:p>
            <a:pPr indent="-228600">
              <a:spcBef>
                <a:spcPts val="1000"/>
              </a:spcBef>
              <a:buFont typeface="Arial" panose="020B0604020202020204" pitchFamily="34" charset="0"/>
              <a:buChar char="•"/>
            </a:pPr>
            <a:endParaRPr lang="en-US" sz="2800">
              <a:solidFill>
                <a:schemeClr val="tx1"/>
              </a:solidFill>
              <a:ea typeface="+mn-ea"/>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kern="1200">
                <a:latin typeface="Arial" panose="020B0604020202020204" pitchFamily="34" charset="0"/>
                <a:ea typeface="+mj-ea"/>
                <a:cs typeface="Arial" panose="020B0604020202020204" pitchFamily="34" charset="0"/>
              </a:rPr>
              <a:t>We need your help!</a:t>
            </a:r>
          </a:p>
        </p:txBody>
      </p:sp>
    </p:spTree>
    <p:extLst>
      <p:ext uri="{BB962C8B-B14F-4D97-AF65-F5344CB8AC3E}">
        <p14:creationId xmlns:p14="http://schemas.microsoft.com/office/powerpoint/2010/main" val="398819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473530" y="1992085"/>
            <a:ext cx="11087100" cy="4425043"/>
          </a:xfrm>
        </p:spPr>
        <p:txBody>
          <a:bodyPr vert="horz" lIns="91440" tIns="45720" rIns="91440" bIns="45720" rtlCol="0" anchor="ctr">
            <a:normAutofit fontScale="77500" lnSpcReduction="20000"/>
          </a:bodyPr>
          <a:lstStyle/>
          <a:p>
            <a:pPr marL="0" indent="0">
              <a:buNone/>
            </a:pPr>
            <a:r>
              <a:rPr lang="en-US" sz="3500" b="1">
                <a:latin typeface="+mn-lt"/>
                <a:cs typeface="+mn-cs"/>
              </a:rPr>
              <a:t>Families who are interested: </a:t>
            </a:r>
          </a:p>
          <a:p>
            <a:pPr marL="0" indent="0">
              <a:buNone/>
            </a:pPr>
            <a:r>
              <a:rPr lang="en-US" sz="3400" b="1">
                <a:latin typeface="+mn-lt"/>
                <a:cs typeface="+mn-cs"/>
              </a:rPr>
              <a:t>Need to contact the Federation for Children with Special Needs (FCSN)</a:t>
            </a:r>
            <a:br>
              <a:rPr lang="en-US" sz="3400" b="1">
                <a:latin typeface="+mn-lt"/>
                <a:cs typeface="+mn-cs"/>
              </a:rPr>
            </a:br>
            <a:endParaRPr lang="en-US" sz="3400" b="1">
              <a:latin typeface="+mn-lt"/>
              <a:cs typeface="+mn-cs"/>
            </a:endParaRPr>
          </a:p>
          <a:p>
            <a:pPr marL="514350" indent="-514350">
              <a:buFont typeface="+mj-lt"/>
              <a:buAutoNum type="arabicPeriod"/>
            </a:pPr>
            <a:r>
              <a:rPr lang="en-US" sz="3400">
                <a:latin typeface="+mn-lt"/>
                <a:cs typeface="+mn-cs"/>
              </a:rPr>
              <a:t>Use</a:t>
            </a:r>
            <a:r>
              <a:rPr lang="en-US" sz="2600">
                <a:latin typeface="+mn-lt"/>
                <a:cs typeface="+mn-cs"/>
              </a:rPr>
              <a:t> </a:t>
            </a:r>
            <a:r>
              <a:rPr lang="en-US" sz="3400">
                <a:latin typeface="+mn-lt"/>
                <a:cs typeface="+mn-cs"/>
                <a:hlinkClick r:id="rId2"/>
              </a:rPr>
              <a:t>this link</a:t>
            </a:r>
            <a:r>
              <a:rPr lang="en-US" sz="2600">
                <a:latin typeface="+mn-lt"/>
                <a:cs typeface="+mn-cs"/>
              </a:rPr>
              <a:t>,</a:t>
            </a:r>
            <a:r>
              <a:rPr lang="en-US" sz="3400">
                <a:latin typeface="+mn-lt"/>
                <a:cs typeface="+mn-cs"/>
              </a:rPr>
              <a:t> or the flyers’ </a:t>
            </a:r>
          </a:p>
          <a:p>
            <a:pPr marL="0" indent="0">
              <a:buNone/>
            </a:pPr>
            <a:br>
              <a:rPr lang="en-US" sz="3400">
                <a:latin typeface="+mn-lt"/>
                <a:cs typeface="+mn-cs"/>
              </a:rPr>
            </a:br>
            <a:r>
              <a:rPr lang="en-US" sz="3400">
                <a:latin typeface="+mn-lt"/>
                <a:cs typeface="+mn-cs"/>
              </a:rPr>
              <a:t>QR code to submit their contact information </a:t>
            </a:r>
            <a:endParaRPr lang="en-US"/>
          </a:p>
          <a:p>
            <a:pPr lvl="1"/>
            <a:r>
              <a:rPr lang="en-US" sz="3000">
                <a:latin typeface="+mn-lt"/>
                <a:cs typeface="+mn-cs"/>
              </a:rPr>
              <a:t>FCSN will reach out to each family</a:t>
            </a:r>
            <a:br>
              <a:rPr lang="en-US" sz="3000">
                <a:latin typeface="+mn-lt"/>
                <a:cs typeface="+mn-cs"/>
              </a:rPr>
            </a:br>
            <a:endParaRPr lang="en-US" sz="3000">
              <a:latin typeface="+mn-lt"/>
              <a:cs typeface="+mn-cs"/>
            </a:endParaRPr>
          </a:p>
          <a:p>
            <a:pPr marL="457200" lvl="1" indent="0">
              <a:buNone/>
            </a:pPr>
            <a:r>
              <a:rPr lang="en-US" sz="3000">
                <a:latin typeface="+mn-lt"/>
                <a:cs typeface="+mn-cs"/>
              </a:rPr>
              <a:t>OR</a:t>
            </a:r>
            <a:endParaRPr lang="en-US" sz="3000">
              <a:latin typeface="+mn-lt"/>
              <a:cs typeface="Calibri"/>
            </a:endParaRPr>
          </a:p>
          <a:p>
            <a:pPr marL="457200" lvl="1" indent="0">
              <a:buNone/>
            </a:pPr>
            <a:endParaRPr lang="en-US" sz="3400">
              <a:latin typeface="+mn-lt"/>
              <a:cs typeface="+mn-cs"/>
            </a:endParaRPr>
          </a:p>
          <a:p>
            <a:pPr marL="514350" indent="-514350">
              <a:buFont typeface="+mj-lt"/>
              <a:buAutoNum type="arabicPeriod"/>
            </a:pPr>
            <a:r>
              <a:rPr lang="en-US" sz="3400">
                <a:latin typeface="+mn-lt"/>
                <a:cs typeface="+mn-cs"/>
              </a:rPr>
              <a:t>Call FCSN to get more information at </a:t>
            </a:r>
            <a:r>
              <a:rPr lang="en-US" sz="3600">
                <a:latin typeface="+mn-lt"/>
                <a:cs typeface="+mn-cs"/>
              </a:rPr>
              <a:t> </a:t>
            </a:r>
            <a:br>
              <a:rPr lang="en-US" sz="3600">
                <a:latin typeface="+mn-lt"/>
                <a:cs typeface="+mn-cs"/>
              </a:rPr>
            </a:br>
            <a:r>
              <a:rPr lang="en-US" sz="3400" i="0" u="none" strike="noStrike">
                <a:effectLst/>
                <a:latin typeface="+mn-lt"/>
                <a:cs typeface="+mn-cs"/>
                <a:hlinkClick r:id="rId3"/>
              </a:rPr>
              <a:t>(617) 236-7210</a:t>
            </a:r>
            <a:r>
              <a:rPr lang="en-US" sz="3400" i="0">
                <a:effectLst/>
                <a:latin typeface="+mn-lt"/>
                <a:cs typeface="+mn-cs"/>
              </a:rPr>
              <a:t>, </a:t>
            </a:r>
            <a:r>
              <a:rPr lang="en-US" sz="3400" i="0" u="none" strike="noStrike">
                <a:effectLst/>
                <a:latin typeface="+mn-lt"/>
                <a:cs typeface="+mn-cs"/>
                <a:hlinkClick r:id="rId4"/>
              </a:rPr>
              <a:t>(800) 331-0688</a:t>
            </a:r>
            <a:r>
              <a:rPr lang="en-US" sz="3400" i="0">
                <a:effectLst/>
                <a:latin typeface="+mn-lt"/>
                <a:cs typeface="+mn-cs"/>
              </a:rPr>
              <a:t> </a:t>
            </a:r>
            <a:endParaRPr lang="en-US" sz="3400" i="0">
              <a:effectLst/>
              <a:latin typeface="+mn-lt"/>
              <a:cs typeface="Calibri"/>
            </a:endParaRPr>
          </a:p>
          <a:p>
            <a:endParaRPr lang="en-US" sz="3400">
              <a:latin typeface="+mn-lt"/>
              <a:cs typeface="+mn-cs"/>
            </a:endParaRPr>
          </a:p>
          <a:p>
            <a:pPr marL="1371600" lvl="3" indent="0">
              <a:buNone/>
            </a:pPr>
            <a:endParaRPr lang="en-US" sz="2600" b="1" i="0">
              <a:effectLst/>
              <a:latin typeface="+mn-lt"/>
              <a:cs typeface="+mn-cs"/>
            </a:endParaRPr>
          </a:p>
          <a:p>
            <a:pPr marL="228600" lvl="1" indent="0">
              <a:buNone/>
            </a:pPr>
            <a:endParaRPr lang="en-US" sz="2600">
              <a:latin typeface="+mn-lt"/>
              <a:cs typeface="Calibri"/>
            </a:endParaRPr>
          </a:p>
        </p:txBody>
      </p:sp>
      <p:sp>
        <p:nvSpPr>
          <p:cNvPr id="4" name="Title 3">
            <a:extLst>
              <a:ext uri="{FF2B5EF4-FFF2-40B4-BE49-F238E27FC236}">
                <a16:creationId xmlns:a16="http://schemas.microsoft.com/office/drawing/2014/main" id="{68800588-717E-8D03-BF4E-12B3D351EAD9}"/>
              </a:ext>
            </a:extLst>
          </p:cNvPr>
          <p:cNvSpPr txBox="1">
            <a:spLocks noGrp="1"/>
          </p:cNvSpPr>
          <p:nvPr>
            <p:ph type="title" idx="4294967295"/>
          </p:nvPr>
        </p:nvSpPr>
        <p:spPr>
          <a:xfrm>
            <a:off x="1028700" y="800100"/>
            <a:ext cx="94869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Next Steps for Families</a:t>
            </a:r>
          </a:p>
        </p:txBody>
      </p:sp>
    </p:spTree>
    <p:extLst>
      <p:ext uri="{BB962C8B-B14F-4D97-AF65-F5344CB8AC3E}">
        <p14:creationId xmlns:p14="http://schemas.microsoft.com/office/powerpoint/2010/main" val="328795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New IEP Updates</a:t>
            </a:r>
          </a:p>
        </p:txBody>
      </p:sp>
    </p:spTree>
    <p:extLst>
      <p:ext uri="{BB962C8B-B14F-4D97-AF65-F5344CB8AC3E}">
        <p14:creationId xmlns:p14="http://schemas.microsoft.com/office/powerpoint/2010/main" val="336087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dirty="0">
                <a:latin typeface="Calibri"/>
                <a:cs typeface="Arial"/>
              </a:rPr>
              <a:t>Today’s Agenda</a:t>
            </a:r>
            <a:endParaRPr lang="en-US" dirty="0">
              <a:latin typeface="Calibri"/>
            </a:endParaRPr>
          </a:p>
        </p:txBody>
      </p:sp>
      <p:sp>
        <p:nvSpPr>
          <p:cNvPr id="2" name="Content Placeholder 1">
            <a:extLst>
              <a:ext uri="{FF2B5EF4-FFF2-40B4-BE49-F238E27FC236}">
                <a16:creationId xmlns:a16="http://schemas.microsoft.com/office/drawing/2014/main" id="{33B39894-F690-F15C-830E-06EF3ECA7F96}"/>
              </a:ext>
            </a:extLst>
          </p:cNvPr>
          <p:cNvSpPr>
            <a:spLocks noGrp="1"/>
          </p:cNvSpPr>
          <p:nvPr>
            <p:ph idx="1"/>
          </p:nvPr>
        </p:nvSpPr>
        <p:spPr>
          <a:xfrm>
            <a:off x="192438" y="2086984"/>
            <a:ext cx="5612226" cy="4052559"/>
          </a:xfrm>
        </p:spPr>
        <p:txBody>
          <a:bodyPr vert="horz" lIns="91440" tIns="45720" rIns="91440" bIns="45720" rtlCol="0" anchor="t">
            <a:normAutofit/>
          </a:bodyPr>
          <a:lstStyle/>
          <a:p>
            <a:pPr>
              <a:spcBef>
                <a:spcPts val="0"/>
              </a:spcBef>
            </a:pPr>
            <a:r>
              <a:rPr lang="en-US" sz="3200" b="0" i="0" dirty="0">
                <a:solidFill>
                  <a:srgbClr val="000000"/>
                </a:solidFill>
                <a:effectLst/>
                <a:latin typeface="Calibri"/>
                <a:cs typeface="Arial"/>
              </a:rPr>
              <a:t>Special Education </a:t>
            </a:r>
            <a:r>
              <a:rPr lang="en-US" sz="3200" dirty="0">
                <a:solidFill>
                  <a:srgbClr val="000000"/>
                </a:solidFill>
                <a:latin typeface="Calibri"/>
                <a:cs typeface="Arial"/>
              </a:rPr>
              <a:t>U</a:t>
            </a:r>
            <a:r>
              <a:rPr lang="en-US" sz="3200" b="0" i="0" dirty="0">
                <a:solidFill>
                  <a:srgbClr val="000000"/>
                </a:solidFill>
                <a:effectLst/>
                <a:latin typeface="Calibri"/>
                <a:cs typeface="Arial"/>
              </a:rPr>
              <a:t>pdates and Reminders</a:t>
            </a:r>
          </a:p>
          <a:p>
            <a:pPr>
              <a:spcBef>
                <a:spcPts val="0"/>
              </a:spcBef>
            </a:pPr>
            <a:endParaRPr lang="en-US" sz="3200" dirty="0">
              <a:solidFill>
                <a:srgbClr val="000000"/>
              </a:solidFill>
              <a:latin typeface="Calibri"/>
              <a:cs typeface="Arial"/>
            </a:endParaRPr>
          </a:p>
          <a:p>
            <a:pPr>
              <a:spcBef>
                <a:spcPts val="0"/>
              </a:spcBef>
            </a:pPr>
            <a:r>
              <a:rPr lang="en-US" sz="3200" dirty="0">
                <a:solidFill>
                  <a:srgbClr val="000000"/>
                </a:solidFill>
                <a:latin typeface="Calibri"/>
                <a:cs typeface="Arial"/>
              </a:rPr>
              <a:t>New IEP Updates</a:t>
            </a:r>
          </a:p>
          <a:p>
            <a:pPr marL="0" indent="0">
              <a:spcBef>
                <a:spcPts val="0"/>
              </a:spcBef>
              <a:buNone/>
            </a:pPr>
            <a:endParaRPr lang="en-US" sz="3200" dirty="0">
              <a:solidFill>
                <a:srgbClr val="000000"/>
              </a:solidFill>
              <a:latin typeface="Calibri"/>
              <a:cs typeface="Arial"/>
            </a:endParaRPr>
          </a:p>
          <a:p>
            <a:pPr>
              <a:spcBef>
                <a:spcPts val="0"/>
              </a:spcBef>
            </a:pPr>
            <a:r>
              <a:rPr lang="en-US" sz="3200" dirty="0">
                <a:solidFill>
                  <a:srgbClr val="000000"/>
                </a:solidFill>
                <a:latin typeface="Calibri"/>
                <a:cs typeface="Arial"/>
              </a:rPr>
              <a:t>General Supervision Updates</a:t>
            </a:r>
            <a:endParaRPr lang="en-US" sz="3200" b="0" i="0" dirty="0">
              <a:solidFill>
                <a:srgbClr val="000000"/>
              </a:solidFill>
              <a:effectLst/>
              <a:latin typeface="Calibri"/>
              <a:cs typeface="Arial"/>
            </a:endParaRPr>
          </a:p>
        </p:txBody>
      </p:sp>
      <p:sp>
        <p:nvSpPr>
          <p:cNvPr id="5" name="Rectangle 4">
            <a:extLst>
              <a:ext uri="{FF2B5EF4-FFF2-40B4-BE49-F238E27FC236}">
                <a16:creationId xmlns:a16="http://schemas.microsoft.com/office/drawing/2014/main" id="{D17347F6-688B-5C87-9131-FDA3C264C319}"/>
              </a:ext>
            </a:extLst>
          </p:cNvPr>
          <p:cNvSpPr/>
          <p:nvPr/>
        </p:nvSpPr>
        <p:spPr>
          <a:xfrm>
            <a:off x="5968564" y="102614"/>
            <a:ext cx="5734372" cy="633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dirty="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dirty="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996AED-B627-483E-B658-C2B255E9EEA8}"/>
              </a:ext>
              <a:ext uri="{C183D7F6-B498-43B3-948B-1728B52AA6E4}">
                <adec:decorative xmlns:adec="http://schemas.microsoft.com/office/drawing/2017/decorative" val="1"/>
              </a:ext>
            </a:extLst>
          </p:cNvPr>
          <p:cNvSpPr/>
          <p:nvPr/>
        </p:nvSpPr>
        <p:spPr>
          <a:xfrm>
            <a:off x="8564137" y="3918205"/>
            <a:ext cx="2789664" cy="2086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EA6C0-1D92-16AB-96E1-67D060DBAB30}"/>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a:t>Training of Trainers for IEP Improvement Project</a:t>
            </a:r>
          </a:p>
        </p:txBody>
      </p:sp>
      <p:pic>
        <p:nvPicPr>
          <p:cNvPr id="4" name="Picture 3" descr="Screen shot including the following information:&#10;Training of Trainers&#10;October 16 Central MA (Devens Common Center, Devens)&#10;October 17 Eastern MA (Westin Waltham-Boston, Waltham)&#10;October 18 Western MA (MassMutual Center, Springfield)&#10;&#10;Examine the new IEP form, in relation to existing form(s), systems, policies, and guidance.&#10;Learn how to train educators and other stakeholders about the new IEP form.&#10;Explore resources to support effective IEP implementation to guide your own training.&#10;Identify and increase opportunities for effective and efficient collaboration between general educators, special educators, related service providers, parents, and students to support students eligible for special education.&#10;&#10;Districts/organizations are asked to send up to three staff who will serve as trainers for additional staff/stakeholders. Staff must register individually.">
            <a:extLst>
              <a:ext uri="{FF2B5EF4-FFF2-40B4-BE49-F238E27FC236}">
                <a16:creationId xmlns:a16="http://schemas.microsoft.com/office/drawing/2014/main" id="{44A4950E-5A35-4F59-ACA5-C633E8F10D43}"/>
              </a:ext>
            </a:extLst>
          </p:cNvPr>
          <p:cNvPicPr>
            <a:picLocks noChangeAspect="1"/>
          </p:cNvPicPr>
          <p:nvPr/>
        </p:nvPicPr>
        <p:blipFill>
          <a:blip r:embed="rId3"/>
          <a:stretch>
            <a:fillRect/>
          </a:stretch>
        </p:blipFill>
        <p:spPr>
          <a:xfrm>
            <a:off x="342926" y="0"/>
            <a:ext cx="7559057" cy="6004448"/>
          </a:xfrm>
          <a:prstGeom prst="rect">
            <a:avLst/>
          </a:prstGeom>
        </p:spPr>
      </p:pic>
      <p:sp>
        <p:nvSpPr>
          <p:cNvPr id="5" name="TextBox 4">
            <a:extLst>
              <a:ext uri="{FF2B5EF4-FFF2-40B4-BE49-F238E27FC236}">
                <a16:creationId xmlns:a16="http://schemas.microsoft.com/office/drawing/2014/main" id="{8693651F-59F7-152D-3FA2-4CD080CBAFF9}"/>
              </a:ext>
            </a:extLst>
          </p:cNvPr>
          <p:cNvSpPr txBox="1"/>
          <p:nvPr/>
        </p:nvSpPr>
        <p:spPr>
          <a:xfrm>
            <a:off x="7347300" y="2125061"/>
            <a:ext cx="53744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cs typeface="Calibri"/>
                <a:hlinkClick r:id="rId4"/>
              </a:rPr>
              <a:t>Click HERE to Register!</a:t>
            </a:r>
            <a:endParaRPr lang="en-US" sz="3200" b="1">
              <a:cs typeface="Calibri"/>
            </a:endParaRPr>
          </a:p>
        </p:txBody>
      </p:sp>
      <p:sp>
        <p:nvSpPr>
          <p:cNvPr id="3" name="TextBox 2">
            <a:extLst>
              <a:ext uri="{FF2B5EF4-FFF2-40B4-BE49-F238E27FC236}">
                <a16:creationId xmlns:a16="http://schemas.microsoft.com/office/drawing/2014/main" id="{63D10777-5349-4CDE-9131-263E812FC9FA}"/>
              </a:ext>
            </a:extLst>
          </p:cNvPr>
          <p:cNvSpPr txBox="1"/>
          <p:nvPr/>
        </p:nvSpPr>
        <p:spPr>
          <a:xfrm>
            <a:off x="8127682" y="4117257"/>
            <a:ext cx="3590692" cy="1754326"/>
          </a:xfrm>
          <a:prstGeom prst="rect">
            <a:avLst/>
          </a:prstGeom>
          <a:noFill/>
        </p:spPr>
        <p:txBody>
          <a:bodyPr wrap="square" rtlCol="0">
            <a:spAutoFit/>
          </a:bodyPr>
          <a:lstStyle/>
          <a:p>
            <a:pPr algn="ctr"/>
            <a:r>
              <a:rPr lang="en-US" sz="3600">
                <a:solidFill>
                  <a:schemeClr val="bg1"/>
                </a:solidFill>
              </a:rPr>
              <a:t>Registration closes today, </a:t>
            </a:r>
          </a:p>
          <a:p>
            <a:pPr algn="ctr"/>
            <a:r>
              <a:rPr lang="en-US" sz="3600">
                <a:solidFill>
                  <a:schemeClr val="bg1"/>
                </a:solidFill>
              </a:rPr>
              <a:t>Sept. 15!</a:t>
            </a:r>
          </a:p>
        </p:txBody>
      </p:sp>
      <p:sp>
        <p:nvSpPr>
          <p:cNvPr id="6" name="Arrow: Up 5">
            <a:extLst>
              <a:ext uri="{FF2B5EF4-FFF2-40B4-BE49-F238E27FC236}">
                <a16:creationId xmlns:a16="http://schemas.microsoft.com/office/drawing/2014/main" id="{BBAB12B8-659C-401E-AD43-972BF7A45586}"/>
              </a:ext>
              <a:ext uri="{C183D7F6-B498-43B3-948B-1728B52AA6E4}">
                <adec:decorative xmlns:adec="http://schemas.microsoft.com/office/drawing/2017/decorative" val="1"/>
              </a:ext>
            </a:extLst>
          </p:cNvPr>
          <p:cNvSpPr/>
          <p:nvPr/>
        </p:nvSpPr>
        <p:spPr>
          <a:xfrm>
            <a:off x="9680712" y="29397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77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A8E1-F694-B1D5-701D-533DBCEF3EE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Virtual Office Hours</a:t>
            </a:r>
          </a:p>
        </p:txBody>
      </p:sp>
      <p:pic>
        <p:nvPicPr>
          <p:cNvPr id="5" name="Picture 4" descr="Box including the following text:&#10;Virtual Office Hours&#10;- Aske questions, listen to others, or share feedback&#10;- Informal sessions to provide ongoing clarification and guidance in response to new IEP form content and implementation&#10;&#10;- 2nd Thursday of each month&#10;- September 2023 to June 2024&#10;2pm-3pm&#10;- Office hours registration ">
            <a:extLst>
              <a:ext uri="{FF2B5EF4-FFF2-40B4-BE49-F238E27FC236}">
                <a16:creationId xmlns:a16="http://schemas.microsoft.com/office/drawing/2014/main" id="{AD37BD87-EC3A-D2CB-4CC9-C50A3A2FE526}"/>
              </a:ext>
            </a:extLst>
          </p:cNvPr>
          <p:cNvPicPr>
            <a:picLocks noChangeAspect="1"/>
          </p:cNvPicPr>
          <p:nvPr/>
        </p:nvPicPr>
        <p:blipFill>
          <a:blip r:embed="rId3"/>
          <a:stretch>
            <a:fillRect/>
          </a:stretch>
        </p:blipFill>
        <p:spPr>
          <a:xfrm>
            <a:off x="643467" y="601471"/>
            <a:ext cx="10905066" cy="3707722"/>
          </a:xfrm>
          <a:prstGeom prst="rect">
            <a:avLst/>
          </a:prstGeom>
        </p:spPr>
      </p:pic>
      <p:sp>
        <p:nvSpPr>
          <p:cNvPr id="6" name="TextBox 5">
            <a:extLst>
              <a:ext uri="{FF2B5EF4-FFF2-40B4-BE49-F238E27FC236}">
                <a16:creationId xmlns:a16="http://schemas.microsoft.com/office/drawing/2014/main" id="{9D66F6D5-D9FF-8DCE-273A-4E71D2E1D65C}"/>
              </a:ext>
            </a:extLst>
          </p:cNvPr>
          <p:cNvSpPr txBox="1"/>
          <p:nvPr/>
        </p:nvSpPr>
        <p:spPr>
          <a:xfrm>
            <a:off x="3397955" y="4794956"/>
            <a:ext cx="493042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cs typeface="Calibri"/>
                <a:hlinkClick r:id="rId4"/>
              </a:rPr>
              <a:t>Click HERE to Register!</a:t>
            </a:r>
            <a:endParaRPr lang="en-US" sz="4000" b="1">
              <a:cs typeface="Calibri"/>
            </a:endParaRPr>
          </a:p>
          <a:p>
            <a:endParaRPr lang="en-US"/>
          </a:p>
        </p:txBody>
      </p:sp>
    </p:spTree>
    <p:extLst>
      <p:ext uri="{BB962C8B-B14F-4D97-AF65-F5344CB8AC3E}">
        <p14:creationId xmlns:p14="http://schemas.microsoft.com/office/powerpoint/2010/main" val="427418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1163E5-F8DD-479A-93EA-F9EC4B10997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15161352"/>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95CE676-909E-4527-BD0F-83FDE84B5015}"/>
              </a:ext>
            </a:extLst>
          </p:cNvPr>
          <p:cNvSpPr>
            <a:spLocks noGrp="1"/>
          </p:cNvSpPr>
          <p:nvPr>
            <p:ph type="title"/>
          </p:nvPr>
        </p:nvSpPr>
        <p:spPr>
          <a:xfrm>
            <a:off x="556054" y="389840"/>
            <a:ext cx="11442357" cy="1042852"/>
          </a:xfrm>
        </p:spPr>
        <p:txBody>
          <a:bodyPr>
            <a:normAutofit fontScale="90000"/>
          </a:bodyPr>
          <a:lstStyle/>
          <a:p>
            <a:r>
              <a:rPr lang="en-US"/>
              <a:t>IEP Technical Guide—Released in Two Sections</a:t>
            </a:r>
          </a:p>
        </p:txBody>
      </p:sp>
    </p:spTree>
    <p:extLst>
      <p:ext uri="{BB962C8B-B14F-4D97-AF65-F5344CB8AC3E}">
        <p14:creationId xmlns:p14="http://schemas.microsoft.com/office/powerpoint/2010/main" val="159221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23D72-D3A3-4B76-ADE3-52F2F086EBB8}"/>
              </a:ext>
            </a:extLst>
          </p:cNvPr>
          <p:cNvSpPr>
            <a:spLocks noGrp="1"/>
          </p:cNvSpPr>
          <p:nvPr>
            <p:ph type="title"/>
          </p:nvPr>
        </p:nvSpPr>
        <p:spPr/>
        <p:txBody>
          <a:bodyPr/>
          <a:lstStyle/>
          <a:p>
            <a:r>
              <a:rPr lang="en-US"/>
              <a:t>IEP Technical Guide</a:t>
            </a:r>
          </a:p>
        </p:txBody>
      </p:sp>
      <p:sp>
        <p:nvSpPr>
          <p:cNvPr id="2" name="Content Placeholder 1">
            <a:extLst>
              <a:ext uri="{FF2B5EF4-FFF2-40B4-BE49-F238E27FC236}">
                <a16:creationId xmlns:a16="http://schemas.microsoft.com/office/drawing/2014/main" id="{35117205-5988-433D-96CD-63F0A9CD10C9}"/>
              </a:ext>
            </a:extLst>
          </p:cNvPr>
          <p:cNvSpPr>
            <a:spLocks noGrp="1"/>
          </p:cNvSpPr>
          <p:nvPr>
            <p:ph idx="1"/>
          </p:nvPr>
        </p:nvSpPr>
        <p:spPr/>
        <p:txBody>
          <a:bodyPr vert="horz" lIns="91440" tIns="45720" rIns="91440" bIns="45720" rtlCol="0" anchor="t">
            <a:normAutofit/>
          </a:bodyPr>
          <a:lstStyle/>
          <a:p>
            <a:r>
              <a:rPr lang="en-US">
                <a:latin typeface="Arial"/>
                <a:cs typeface="Arial"/>
              </a:rPr>
              <a:t>Section 1 of </a:t>
            </a:r>
            <a:r>
              <a:rPr lang="en-US">
                <a:latin typeface="Arial"/>
                <a:cs typeface="Arial"/>
                <a:hlinkClick r:id="rId2"/>
              </a:rPr>
              <a:t>updated guide</a:t>
            </a:r>
            <a:r>
              <a:rPr lang="en-US">
                <a:latin typeface="Arial"/>
                <a:cs typeface="Arial"/>
              </a:rPr>
              <a:t> form is posted for stakeholder review.</a:t>
            </a:r>
          </a:p>
          <a:p>
            <a:r>
              <a:rPr lang="en-US" b="1">
                <a:latin typeface="Arial"/>
                <a:cs typeface="Arial"/>
              </a:rPr>
              <a:t>Section 2 will be posted in early September! </a:t>
            </a:r>
          </a:p>
          <a:p>
            <a:r>
              <a:rPr lang="en-US">
                <a:latin typeface="Arial"/>
                <a:cs typeface="Arial"/>
              </a:rPr>
              <a:t>A </a:t>
            </a:r>
            <a:r>
              <a:rPr lang="en-US">
                <a:latin typeface="Arial"/>
                <a:cs typeface="Arial"/>
                <a:hlinkClick r:id="rId3"/>
              </a:rPr>
              <a:t>survey</a:t>
            </a:r>
            <a:r>
              <a:rPr lang="en-US">
                <a:latin typeface="Arial"/>
                <a:cs typeface="Arial"/>
              </a:rPr>
              <a:t> has been developed and posted to collect stakeholder feedback on Section 1.</a:t>
            </a:r>
          </a:p>
          <a:p>
            <a:r>
              <a:rPr lang="en-US">
                <a:solidFill>
                  <a:srgbClr val="000000"/>
                </a:solidFill>
                <a:latin typeface="Arial"/>
                <a:cs typeface="Arial"/>
              </a:rPr>
              <a:t>The feedback survey for Section 1 will close on September 1, 2023.</a:t>
            </a:r>
          </a:p>
          <a:p>
            <a:r>
              <a:rPr lang="en-US">
                <a:solidFill>
                  <a:srgbClr val="000000"/>
                </a:solidFill>
                <a:latin typeface="Arial"/>
                <a:cs typeface="Arial"/>
              </a:rPr>
              <a:t>The final full version will be posted in October.</a:t>
            </a:r>
          </a:p>
        </p:txBody>
      </p:sp>
    </p:spTree>
    <p:extLst>
      <p:ext uri="{BB962C8B-B14F-4D97-AF65-F5344CB8AC3E}">
        <p14:creationId xmlns:p14="http://schemas.microsoft.com/office/powerpoint/2010/main" val="3512906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3312E-0A98-72C1-B8E8-91C4EFB414F4}"/>
              </a:ext>
            </a:extLst>
          </p:cNvPr>
          <p:cNvSpPr>
            <a:spLocks noGrp="1"/>
          </p:cNvSpPr>
          <p:nvPr>
            <p:ph type="title"/>
          </p:nvPr>
        </p:nvSpPr>
        <p:spPr/>
        <p:txBody>
          <a:bodyPr>
            <a:normAutofit/>
          </a:bodyPr>
          <a:lstStyle/>
          <a:p>
            <a:r>
              <a:rPr lang="en-US" sz="4400">
                <a:effectLst/>
              </a:rPr>
              <a:t>Additional Resources Coming Soon</a:t>
            </a:r>
            <a:endParaRPr lang="en-US"/>
          </a:p>
        </p:txBody>
      </p:sp>
      <p:sp>
        <p:nvSpPr>
          <p:cNvPr id="2" name="Content Placeholder 1">
            <a:extLst>
              <a:ext uri="{FF2B5EF4-FFF2-40B4-BE49-F238E27FC236}">
                <a16:creationId xmlns:a16="http://schemas.microsoft.com/office/drawing/2014/main" id="{02136A3B-FEE8-8A39-C1A2-B25470E70CAB}"/>
              </a:ext>
            </a:extLst>
          </p:cNvPr>
          <p:cNvSpPr>
            <a:spLocks noGrp="1"/>
          </p:cNvSpPr>
          <p:nvPr>
            <p:ph sz="half" idx="1"/>
          </p:nvPr>
        </p:nvSpPr>
        <p:spPr/>
        <p:txBody>
          <a:bodyPr vert="horz" lIns="91440" tIns="45720" rIns="91440" bIns="45720" rtlCol="0" anchor="t">
            <a:normAutofit fontScale="92500"/>
          </a:bodyPr>
          <a:lstStyle/>
          <a:p>
            <a:pPr marL="0" marR="0" indent="0">
              <a:lnSpc>
                <a:spcPct val="107000"/>
              </a:lnSpc>
              <a:spcBef>
                <a:spcPts val="0"/>
              </a:spcBef>
              <a:spcAft>
                <a:spcPts val="0"/>
              </a:spcAft>
              <a:buNone/>
            </a:pPr>
            <a:r>
              <a:rPr lang="en-US" sz="3900" b="1">
                <a:effectLst/>
                <a:latin typeface="+mn-lt"/>
                <a:cs typeface="Arial"/>
              </a:rPr>
              <a:t>Topic-Specific Training Resources</a:t>
            </a:r>
          </a:p>
          <a:p>
            <a:pPr>
              <a:lnSpc>
                <a:spcPct val="107000"/>
              </a:lnSpc>
              <a:spcBef>
                <a:spcPts val="0"/>
              </a:spcBef>
            </a:pPr>
            <a:r>
              <a:rPr lang="en-US" sz="3900">
                <a:effectLst/>
                <a:latin typeface="+mn-lt"/>
                <a:cs typeface="Arial"/>
              </a:rPr>
              <a:t>Transition Planning</a:t>
            </a:r>
          </a:p>
          <a:p>
            <a:pPr>
              <a:lnSpc>
                <a:spcPct val="107000"/>
              </a:lnSpc>
              <a:spcBef>
                <a:spcPts val="0"/>
              </a:spcBef>
            </a:pPr>
            <a:r>
              <a:rPr lang="en-US" sz="3900">
                <a:effectLst/>
                <a:latin typeface="+mn-lt"/>
                <a:cs typeface="Arial"/>
              </a:rPr>
              <a:t>Dually Identified Learners</a:t>
            </a:r>
          </a:p>
          <a:p>
            <a:pPr>
              <a:lnSpc>
                <a:spcPct val="107000"/>
              </a:lnSpc>
              <a:spcBef>
                <a:spcPts val="0"/>
              </a:spcBef>
            </a:pPr>
            <a:r>
              <a:rPr lang="en-US" sz="3900">
                <a:effectLst/>
                <a:latin typeface="+mn-lt"/>
                <a:cs typeface="Arial"/>
              </a:rPr>
              <a:t>Preparing for a </a:t>
            </a:r>
            <a:r>
              <a:rPr lang="en-US" sz="3900">
                <a:latin typeface="+mn-lt"/>
                <a:cs typeface="Arial"/>
              </a:rPr>
              <a:t>Team</a:t>
            </a:r>
            <a:r>
              <a:rPr lang="en-US" sz="3900">
                <a:effectLst/>
                <a:latin typeface="+mn-lt"/>
                <a:cs typeface="Arial"/>
              </a:rPr>
              <a:t> </a:t>
            </a:r>
            <a:r>
              <a:rPr lang="en-US" sz="3900">
                <a:latin typeface="+mn-lt"/>
                <a:cs typeface="Arial"/>
              </a:rPr>
              <a:t>Meeting</a:t>
            </a:r>
            <a:endParaRPr lang="en-US" sz="3900">
              <a:effectLst/>
              <a:latin typeface="+mn-lt"/>
              <a:ea typeface="Calibri" panose="020F0502020204030204" pitchFamily="34" charset="0"/>
              <a:cs typeface="Arial"/>
            </a:endParaRPr>
          </a:p>
          <a:p>
            <a:endParaRPr lang="en-US"/>
          </a:p>
        </p:txBody>
      </p:sp>
      <p:sp>
        <p:nvSpPr>
          <p:cNvPr id="4" name="Content Placeholder 3">
            <a:extLst>
              <a:ext uri="{FF2B5EF4-FFF2-40B4-BE49-F238E27FC236}">
                <a16:creationId xmlns:a16="http://schemas.microsoft.com/office/drawing/2014/main" id="{FBC7EA44-7698-C448-11DF-40B61EAFAA0C}"/>
              </a:ext>
            </a:extLst>
          </p:cNvPr>
          <p:cNvSpPr>
            <a:spLocks noGrp="1"/>
          </p:cNvSpPr>
          <p:nvPr>
            <p:ph sz="half" idx="2"/>
          </p:nvPr>
        </p:nvSpPr>
        <p:spPr/>
        <p:txBody>
          <a:bodyPr>
            <a:normAutofit/>
          </a:bodyPr>
          <a:lstStyle/>
          <a:p>
            <a:pPr marL="0" marR="0" indent="0" algn="l" rtl="0" eaLnBrk="1" fontAlgn="t" latinLnBrk="0" hangingPunct="1">
              <a:lnSpc>
                <a:spcPct val="107000"/>
              </a:lnSpc>
              <a:spcBef>
                <a:spcPts val="0"/>
              </a:spcBef>
              <a:spcAft>
                <a:spcPts val="0"/>
              </a:spcAft>
              <a:buNone/>
            </a:pPr>
            <a:r>
              <a:rPr lang="en-US" sz="3600" b="1">
                <a:solidFill>
                  <a:srgbClr val="000000"/>
                </a:solidFill>
                <a:latin typeface="+mn-lt"/>
              </a:rPr>
              <a:t>Other Resources</a:t>
            </a:r>
          </a:p>
          <a:p>
            <a:pPr marL="0" marR="0" algn="l" rtl="0" eaLnBrk="1" fontAlgn="t" latinLnBrk="0" hangingPunct="1">
              <a:lnSpc>
                <a:spcPct val="107000"/>
              </a:lnSpc>
              <a:spcBef>
                <a:spcPts val="0"/>
              </a:spcBef>
              <a:spcAft>
                <a:spcPts val="0"/>
              </a:spcAft>
            </a:pPr>
            <a:r>
              <a:rPr lang="en-US" sz="3600" i="0" u="none" strike="noStrike" kern="1200">
                <a:solidFill>
                  <a:srgbClr val="000000"/>
                </a:solidFill>
                <a:effectLst/>
                <a:latin typeface="+mn-lt"/>
              </a:rPr>
              <a:t>Family Guide</a:t>
            </a:r>
            <a:endParaRPr lang="en-US" sz="3600" i="0" u="none" strike="noStrike">
              <a:solidFill>
                <a:srgbClr val="000000"/>
              </a:solidFill>
              <a:effectLst/>
              <a:latin typeface="+mn-lt"/>
            </a:endParaRPr>
          </a:p>
          <a:p>
            <a:pPr marL="0" marR="0" algn="l" rtl="0" eaLnBrk="1" fontAlgn="t" latinLnBrk="0" hangingPunct="1">
              <a:lnSpc>
                <a:spcPct val="107000"/>
              </a:lnSpc>
              <a:spcBef>
                <a:spcPts val="0"/>
              </a:spcBef>
              <a:spcAft>
                <a:spcPts val="0"/>
              </a:spcAft>
            </a:pPr>
            <a:r>
              <a:rPr lang="en-US" sz="3600" i="0" u="none" strike="noStrike" kern="1200">
                <a:solidFill>
                  <a:srgbClr val="000000"/>
                </a:solidFill>
                <a:effectLst/>
                <a:latin typeface="+mn-lt"/>
              </a:rPr>
              <a:t>Playbook</a:t>
            </a:r>
            <a:endParaRPr lang="en-US" sz="3600" i="0" u="none" strike="noStrike">
              <a:solidFill>
                <a:srgbClr val="000000"/>
              </a:solidFill>
              <a:effectLst/>
              <a:latin typeface="+mn-lt"/>
            </a:endParaRPr>
          </a:p>
          <a:p>
            <a:pPr marL="0" marR="0" algn="l" rtl="0" eaLnBrk="1" fontAlgn="t" latinLnBrk="0" hangingPunct="1">
              <a:lnSpc>
                <a:spcPct val="107000"/>
              </a:lnSpc>
              <a:spcBef>
                <a:spcPts val="0"/>
              </a:spcBef>
              <a:spcAft>
                <a:spcPts val="0"/>
              </a:spcAft>
            </a:pPr>
            <a:r>
              <a:rPr lang="en-US" sz="3600" i="0" u="none" strike="noStrike" kern="1200">
                <a:solidFill>
                  <a:srgbClr val="000000"/>
                </a:solidFill>
                <a:effectLst/>
                <a:latin typeface="+mn-lt"/>
              </a:rPr>
              <a:t>Sample Family Letter</a:t>
            </a:r>
            <a:endParaRPr lang="en-US" sz="3600" i="0" u="none" strike="noStrike">
              <a:solidFill>
                <a:srgbClr val="000000"/>
              </a:solidFill>
              <a:effectLst/>
              <a:latin typeface="+mn-lt"/>
            </a:endParaRPr>
          </a:p>
        </p:txBody>
      </p:sp>
    </p:spTree>
    <p:extLst>
      <p:ext uri="{BB962C8B-B14F-4D97-AF65-F5344CB8AC3E}">
        <p14:creationId xmlns:p14="http://schemas.microsoft.com/office/powerpoint/2010/main" val="59256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A83205-7A56-1E0C-2D92-7A0CD05E6710}"/>
              </a:ext>
            </a:extLst>
          </p:cNvPr>
          <p:cNvSpPr>
            <a:spLocks noGrp="1"/>
          </p:cNvSpPr>
          <p:nvPr>
            <p:ph idx="1"/>
          </p:nvPr>
        </p:nvSpPr>
        <p:spPr/>
        <p:txBody>
          <a:bodyPr vert="horz" lIns="91440" tIns="45720" rIns="91440" bIns="45720" rtlCol="0" anchor="t">
            <a:normAutofit/>
          </a:bodyPr>
          <a:lstStyle/>
          <a:p>
            <a:r>
              <a:rPr lang="en-US" b="1">
                <a:effectLst/>
                <a:latin typeface="+mn-lt"/>
                <a:ea typeface="Times New Roman" panose="02020603050405020304" pitchFamily="18" charset="0"/>
                <a:cs typeface="Arial"/>
              </a:rPr>
              <a:t>Name of Grant Program:</a:t>
            </a:r>
            <a:r>
              <a:rPr lang="en-US">
                <a:effectLst/>
                <a:latin typeface="+mn-lt"/>
                <a:ea typeface="Times New Roman" panose="02020603050405020304" pitchFamily="18" charset="0"/>
                <a:cs typeface="Arial"/>
              </a:rPr>
              <a:t> </a:t>
            </a:r>
            <a:r>
              <a:rPr lang="en-US" kern="1800">
                <a:solidFill>
                  <a:srgbClr val="222222"/>
                </a:solidFill>
                <a:effectLst/>
                <a:latin typeface="+mn-lt"/>
                <a:ea typeface="Times New Roman" panose="02020603050405020304" pitchFamily="18" charset="0"/>
                <a:cs typeface="Arial"/>
              </a:rPr>
              <a:t>Individuals with Disabilities Education Act Part B (IDEA)</a:t>
            </a:r>
            <a:r>
              <a:rPr lang="en-US" kern="1800">
                <a:solidFill>
                  <a:srgbClr val="222222"/>
                </a:solidFill>
                <a:latin typeface="+mn-lt"/>
                <a:ea typeface="Times New Roman" panose="02020603050405020304" pitchFamily="18" charset="0"/>
                <a:cs typeface="Arial"/>
              </a:rPr>
              <a:t> </a:t>
            </a:r>
            <a:endParaRPr lang="en-US" kern="1800">
              <a:solidFill>
                <a:srgbClr val="222222"/>
              </a:solidFill>
              <a:effectLst/>
              <a:latin typeface="+mn-lt"/>
              <a:ea typeface="Times New Roman" panose="02020603050405020304" pitchFamily="18" charset="0"/>
            </a:endParaRPr>
          </a:p>
          <a:p>
            <a:r>
              <a:rPr lang="en-US" b="1" kern="1800">
                <a:solidFill>
                  <a:srgbClr val="222222"/>
                </a:solidFill>
                <a:effectLst/>
                <a:latin typeface="+mn-lt"/>
                <a:ea typeface="Times New Roman" panose="02020603050405020304" pitchFamily="18" charset="0"/>
                <a:cs typeface="Arial"/>
              </a:rPr>
              <a:t>Federal Targeted </a:t>
            </a:r>
            <a:r>
              <a:rPr lang="en-US" kern="1800">
                <a:solidFill>
                  <a:srgbClr val="222222"/>
                </a:solidFill>
                <a:effectLst/>
                <a:latin typeface="+mn-lt"/>
                <a:ea typeface="Times New Roman" panose="02020603050405020304" pitchFamily="18" charset="0"/>
                <a:cs typeface="Arial"/>
              </a:rPr>
              <a:t>- IEP Implementation Project Grant</a:t>
            </a:r>
            <a:r>
              <a:rPr lang="en-US">
                <a:latin typeface="+mn-lt"/>
                <a:ea typeface="Times New Roman" panose="02020603050405020304" pitchFamily="18" charset="0"/>
                <a:cs typeface="Arial"/>
              </a:rPr>
              <a:t> </a:t>
            </a:r>
            <a:endParaRPr lang="en-US">
              <a:effectLst/>
              <a:latin typeface="+mn-lt"/>
              <a:ea typeface="Times New Roman" panose="02020603050405020304" pitchFamily="18" charset="0"/>
            </a:endParaRPr>
          </a:p>
          <a:p>
            <a:r>
              <a:rPr lang="en-US" b="1">
                <a:latin typeface="+mn-lt"/>
                <a:cs typeface="Arial"/>
              </a:rPr>
              <a:t>Fund Code: </a:t>
            </a:r>
            <a:r>
              <a:rPr lang="en-US">
                <a:latin typeface="+mn-lt"/>
                <a:cs typeface="Arial"/>
              </a:rPr>
              <a:t>274</a:t>
            </a:r>
          </a:p>
          <a:p>
            <a:endParaRPr lang="en-US">
              <a:latin typeface="+mn-lt"/>
            </a:endParaRPr>
          </a:p>
          <a:p>
            <a:pPr marL="0" indent="0">
              <a:buNone/>
            </a:pPr>
            <a:r>
              <a:rPr lang="en-US">
                <a:latin typeface="+mn-lt"/>
                <a:ea typeface="Times New Roman" panose="02020603050405020304" pitchFamily="18" charset="0"/>
                <a:cs typeface="Arial"/>
              </a:rPr>
              <a:t>*Grant funding is subject to the availability of federal funds. The above information is currently proposed and is subject to change before posting.</a:t>
            </a:r>
            <a:endParaRPr lang="en-US">
              <a:effectLst/>
              <a:latin typeface="+mn-lt"/>
              <a:ea typeface="Times New Roman" panose="02020603050405020304" pitchFamily="18" charset="0"/>
              <a:cs typeface="Arial"/>
            </a:endParaRPr>
          </a:p>
        </p:txBody>
      </p:sp>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normAutofit/>
          </a:bodyPr>
          <a:lstStyle/>
          <a:p>
            <a:pPr algn="ctr"/>
            <a:r>
              <a:rPr lang="en-US"/>
              <a:t>IEP Implementation Grant Update</a:t>
            </a:r>
          </a:p>
        </p:txBody>
      </p:sp>
    </p:spTree>
    <p:extLst>
      <p:ext uri="{BB962C8B-B14F-4D97-AF65-F5344CB8AC3E}">
        <p14:creationId xmlns:p14="http://schemas.microsoft.com/office/powerpoint/2010/main" val="383660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lstStyle/>
          <a:p>
            <a:pPr algn="ctr"/>
            <a:r>
              <a:rPr lang="en-US"/>
              <a:t>General Supervision Update</a:t>
            </a:r>
          </a:p>
        </p:txBody>
      </p:sp>
    </p:spTree>
    <p:extLst>
      <p:ext uri="{BB962C8B-B14F-4D97-AF65-F5344CB8AC3E}">
        <p14:creationId xmlns:p14="http://schemas.microsoft.com/office/powerpoint/2010/main" val="281990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4BE6B6-E6FC-4375-929E-8BBD52DEA57F}"/>
              </a:ext>
            </a:extLst>
          </p:cNvPr>
          <p:cNvSpPr>
            <a:spLocks noGrp="1"/>
          </p:cNvSpPr>
          <p:nvPr>
            <p:ph type="title"/>
          </p:nvPr>
        </p:nvSpPr>
        <p:spPr>
          <a:xfrm>
            <a:off x="2555631" y="1441938"/>
            <a:ext cx="7080738" cy="3974124"/>
          </a:xfrm>
        </p:spPr>
        <p:txBody>
          <a:bodyPr>
            <a:normAutofit fontScale="90000"/>
          </a:bodyPr>
          <a:lstStyle/>
          <a:p>
            <a:pPr marL="0" indent="0" algn="ctr"/>
            <a:br>
              <a:rPr lang="en-US" sz="1800">
                <a:solidFill>
                  <a:schemeClr val="bg1">
                    <a:lumMod val="95000"/>
                    <a:lumOff val="5000"/>
                  </a:schemeClr>
                </a:solidFill>
              </a:rPr>
            </a:br>
            <a:br>
              <a:rPr lang="en-US" sz="1800">
                <a:solidFill>
                  <a:schemeClr val="bg1">
                    <a:lumMod val="95000"/>
                    <a:lumOff val="5000"/>
                  </a:schemeClr>
                </a:solidFill>
              </a:rPr>
            </a:br>
            <a:r>
              <a:rPr lang="en-US" sz="2800">
                <a:solidFill>
                  <a:schemeClr val="bg1">
                    <a:lumMod val="95000"/>
                    <a:lumOff val="5000"/>
                  </a:schemeClr>
                </a:solidFill>
              </a:rPr>
              <a:t>States must have a </a:t>
            </a:r>
            <a:r>
              <a:rPr lang="en-US" sz="2800" b="1">
                <a:solidFill>
                  <a:schemeClr val="bg1">
                    <a:lumMod val="95000"/>
                    <a:lumOff val="5000"/>
                  </a:schemeClr>
                </a:solidFill>
              </a:rPr>
              <a:t>system of general supervision </a:t>
            </a:r>
            <a:r>
              <a:rPr lang="en-US" sz="2800">
                <a:solidFill>
                  <a:schemeClr val="bg1">
                    <a:lumMod val="95000"/>
                    <a:lumOff val="5000"/>
                  </a:schemeClr>
                </a:solidFill>
              </a:rPr>
              <a:t>– an accountability and support system – that monitors local education agencies (LEAs) and assists LEAs to implement the Individuals with Disabilities Education Act (IDEA).</a:t>
            </a:r>
            <a:br>
              <a:rPr lang="en-US" sz="2800">
                <a:solidFill>
                  <a:schemeClr val="bg1">
                    <a:lumMod val="95000"/>
                    <a:lumOff val="5000"/>
                  </a:schemeClr>
                </a:solidFill>
              </a:rPr>
            </a:br>
            <a:br>
              <a:rPr lang="en-US" sz="2800">
                <a:solidFill>
                  <a:schemeClr val="bg1">
                    <a:lumMod val="95000"/>
                    <a:lumOff val="5000"/>
                  </a:schemeClr>
                </a:solidFill>
              </a:rPr>
            </a:br>
            <a:br>
              <a:rPr lang="en-US" sz="1800">
                <a:solidFill>
                  <a:schemeClr val="bg1">
                    <a:lumMod val="95000"/>
                    <a:lumOff val="5000"/>
                  </a:schemeClr>
                </a:solidFill>
              </a:rPr>
            </a:br>
            <a:br>
              <a:rPr lang="en-US" sz="1800">
                <a:solidFill>
                  <a:schemeClr val="bg1">
                    <a:lumMod val="95000"/>
                    <a:lumOff val="5000"/>
                  </a:schemeClr>
                </a:solidFill>
              </a:rPr>
            </a:br>
            <a:br>
              <a:rPr lang="en-US" sz="1800">
                <a:solidFill>
                  <a:schemeClr val="bg1">
                    <a:lumMod val="95000"/>
                    <a:lumOff val="5000"/>
                  </a:schemeClr>
                </a:solidFill>
              </a:rPr>
            </a:br>
            <a:br>
              <a:rPr lang="en-US" sz="1800">
                <a:solidFill>
                  <a:schemeClr val="bg1">
                    <a:lumMod val="95000"/>
                    <a:lumOff val="5000"/>
                  </a:schemeClr>
                </a:solidFill>
              </a:rPr>
            </a:br>
            <a:r>
              <a:rPr lang="en-US" sz="2700">
                <a:solidFill>
                  <a:schemeClr val="bg1">
                    <a:lumMod val="95000"/>
                    <a:lumOff val="5000"/>
                  </a:schemeClr>
                </a:solidFill>
              </a:rPr>
              <a:t>Primary focus:</a:t>
            </a:r>
            <a:br>
              <a:rPr lang="en-US" sz="2700">
                <a:solidFill>
                  <a:schemeClr val="bg1">
                    <a:lumMod val="95000"/>
                    <a:lumOff val="5000"/>
                  </a:schemeClr>
                </a:solidFill>
              </a:rPr>
            </a:br>
            <a:r>
              <a:rPr lang="en-US" sz="2700">
                <a:solidFill>
                  <a:schemeClr val="bg1">
                    <a:lumMod val="95000"/>
                    <a:lumOff val="5000"/>
                  </a:schemeClr>
                </a:solidFill>
              </a:rPr>
              <a:t>Educational Results</a:t>
            </a:r>
            <a:br>
              <a:rPr lang="en-US" sz="2700">
                <a:solidFill>
                  <a:schemeClr val="bg1">
                    <a:lumMod val="95000"/>
                    <a:lumOff val="5000"/>
                  </a:schemeClr>
                </a:solidFill>
              </a:rPr>
            </a:br>
            <a:r>
              <a:rPr lang="en-US" sz="2700">
                <a:solidFill>
                  <a:schemeClr val="bg1">
                    <a:lumMod val="95000"/>
                    <a:lumOff val="5000"/>
                  </a:schemeClr>
                </a:solidFill>
              </a:rPr>
              <a:t>Functional Outcomes</a:t>
            </a:r>
            <a:br>
              <a:rPr lang="en-US" sz="2700">
                <a:solidFill>
                  <a:schemeClr val="bg1">
                    <a:lumMod val="95000"/>
                    <a:lumOff val="5000"/>
                  </a:schemeClr>
                </a:solidFill>
              </a:rPr>
            </a:br>
            <a:endParaRPr lang="en-US" sz="2700">
              <a:solidFill>
                <a:schemeClr val="bg1">
                  <a:lumMod val="95000"/>
                  <a:lumOff val="5000"/>
                </a:schemeClr>
              </a:solidFill>
            </a:endParaRPr>
          </a:p>
        </p:txBody>
      </p:sp>
    </p:spTree>
    <p:extLst>
      <p:ext uri="{BB962C8B-B14F-4D97-AF65-F5344CB8AC3E}">
        <p14:creationId xmlns:p14="http://schemas.microsoft.com/office/powerpoint/2010/main" val="21826146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30">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1" name="Freeform: Shape 1032">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2" name="Freeform: Shape 103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3">
            <a:extLst>
              <a:ext uri="{FF2B5EF4-FFF2-40B4-BE49-F238E27FC236}">
                <a16:creationId xmlns:a16="http://schemas.microsoft.com/office/drawing/2014/main" id="{2D91FA82-7C24-4819-A806-ED547838E750}"/>
              </a:ext>
            </a:extLst>
          </p:cNvPr>
          <p:cNvSpPr>
            <a:spLocks noGrp="1"/>
          </p:cNvSpPr>
          <p:nvPr>
            <p:ph type="title"/>
          </p:nvPr>
        </p:nvSpPr>
        <p:spPr>
          <a:xfrm>
            <a:off x="371094" y="1161288"/>
            <a:ext cx="3687950" cy="1239012"/>
          </a:xfrm>
        </p:spPr>
        <p:txBody>
          <a:bodyPr vert="horz" lIns="91440" tIns="45720" rIns="91440" bIns="45720" rtlCol="0" anchor="ctr">
            <a:noAutofit/>
          </a:bodyPr>
          <a:lstStyle/>
          <a:p>
            <a:r>
              <a:rPr lang="en-US" sz="3200" kern="1200">
                <a:solidFill>
                  <a:schemeClr val="tx1"/>
                </a:solidFill>
                <a:latin typeface="+mj-lt"/>
                <a:ea typeface="+mj-ea"/>
                <a:cs typeface="+mj-cs"/>
              </a:rPr>
              <a:t>General Supervision Systems</a:t>
            </a:r>
          </a:p>
        </p:txBody>
      </p:sp>
      <p:sp>
        <p:nvSpPr>
          <p:cNvPr id="1053" name="Rectangle 103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4" name="Rectangle 10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5">
            <a:extLst>
              <a:ext uri="{FF2B5EF4-FFF2-40B4-BE49-F238E27FC236}">
                <a16:creationId xmlns:a16="http://schemas.microsoft.com/office/drawing/2014/main" id="{43D9D23D-9823-406F-A8B2-8AFACD469232}"/>
              </a:ext>
            </a:extLst>
          </p:cNvPr>
          <p:cNvSpPr>
            <a:spLocks noGrp="1"/>
          </p:cNvSpPr>
          <p:nvPr>
            <p:ph sz="half" idx="1"/>
          </p:nvPr>
        </p:nvSpPr>
        <p:spPr>
          <a:xfrm>
            <a:off x="371094" y="2718054"/>
            <a:ext cx="3438906" cy="3207258"/>
          </a:xfrm>
        </p:spPr>
        <p:txBody>
          <a:bodyPr vert="horz" lIns="91440" tIns="45720" rIns="91440" bIns="45720" rtlCol="0" anchor="t">
            <a:normAutofit lnSpcReduction="10000"/>
          </a:bodyPr>
          <a:lstStyle/>
          <a:p>
            <a:pPr marL="0" indent="0">
              <a:buNone/>
            </a:pPr>
            <a:r>
              <a:rPr lang="en-US">
                <a:latin typeface="+mn-lt"/>
                <a:cs typeface="+mn-cs"/>
              </a:rPr>
              <a:t>A general supervision system consists of the many mechanisms by which states facilitate LEA adherence to IDEA and improved outcomes for children with disabilities</a:t>
            </a:r>
            <a:r>
              <a:rPr lang="en-US" sz="1700">
                <a:latin typeface="+mn-lt"/>
                <a:cs typeface="+mn-cs"/>
              </a:rPr>
              <a:t>.</a:t>
            </a:r>
          </a:p>
        </p:txBody>
      </p:sp>
      <p:pic>
        <p:nvPicPr>
          <p:cNvPr id="1026" name="Picture 2" descr="Oregon Department of Education : Welcome Page : Special Education General  Supervision : State of Oregon">
            <a:extLst>
              <a:ext uri="{FF2B5EF4-FFF2-40B4-BE49-F238E27FC236}">
                <a16:creationId xmlns:a16="http://schemas.microsoft.com/office/drawing/2014/main" id="{E57603F1-8E93-4770-AAA0-7947807B4CE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01184" y="1757442"/>
            <a:ext cx="6922008" cy="34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9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15B6247-D757-4795-BEB6-5AE6328865DF}"/>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kern="1200">
                <a:solidFill>
                  <a:schemeClr val="tx1"/>
                </a:solidFill>
                <a:latin typeface="+mj-lt"/>
                <a:ea typeface="+mj-ea"/>
                <a:cs typeface="+mj-cs"/>
              </a:rPr>
              <a:t>New OSEP Guidance Released July 24, 2023</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1">
            <a:extLst>
              <a:ext uri="{FF2B5EF4-FFF2-40B4-BE49-F238E27FC236}">
                <a16:creationId xmlns:a16="http://schemas.microsoft.com/office/drawing/2014/main" id="{BDEC168D-D730-8568-FB62-410962F22A9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819546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41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95C7FEAE-FE14-044D-0B37-6FFBE348D26A}"/>
              </a:ext>
              <a:ext uri="{C183D7F6-B498-43B3-948B-1728B52AA6E4}">
                <adec:decorative xmlns:adec="http://schemas.microsoft.com/office/drawing/2017/decorative" val="1"/>
              </a:ext>
            </a:extLst>
          </p:cNvPr>
          <p:cNvPicPr>
            <a:picLocks noChangeAspect="1"/>
          </p:cNvPicPr>
          <p:nvPr/>
        </p:nvPicPr>
        <p:blipFill rotWithShape="1">
          <a:blip r:embed="rId3">
            <a:alphaModFix amt="35000"/>
          </a:blip>
          <a:srcRect t="5500" r="-2" b="13314"/>
          <a:stretch/>
        </p:blipFill>
        <p:spPr>
          <a:xfrm>
            <a:off x="20" y="1"/>
            <a:ext cx="12191980" cy="6857999"/>
          </a:xfrm>
          <a:prstGeom prst="rect">
            <a:avLst/>
          </a:prstGeom>
        </p:spPr>
      </p:pic>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C096A96B-A4E0-2CF8-2076-11B0A60DE885}"/>
              </a:ext>
            </a:extLst>
          </p:cNvPr>
          <p:cNvSpPr txBox="1">
            <a:spLocks noGrp="1"/>
          </p:cNvSpPr>
          <p:nvPr>
            <p:ph type="title" idx="4294967295"/>
          </p:nvPr>
        </p:nvSpPr>
        <p:spPr>
          <a:xfrm>
            <a:off x="774915" y="213101"/>
            <a:ext cx="1077132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white"/>
                </a:solidFill>
                <a:effectLst/>
                <a:uLnTx/>
                <a:uFillTx/>
                <a:latin typeface="Segoe UI"/>
                <a:ea typeface="+mn-ea"/>
                <a:cs typeface="+mn-cs"/>
              </a:rPr>
              <a:t>DESE's Educational Vision </a:t>
            </a: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A35078BC-CE99-1365-ED2D-0F2A72F17D18}"/>
              </a:ext>
            </a:extLst>
          </p:cNvPr>
          <p:cNvSpPr/>
          <p:nvPr/>
        </p:nvSpPr>
        <p:spPr>
          <a:xfrm>
            <a:off x="510152" y="878237"/>
            <a:ext cx="4081220"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Segoe UI"/>
              </a:rPr>
              <a:t>What principles guide our work?</a:t>
            </a:r>
          </a:p>
        </p:txBody>
      </p:sp>
      <p:sp>
        <p:nvSpPr>
          <p:cNvPr id="553" name="Title 1">
            <a:extLst>
              <a:ext uri="{FF2B5EF4-FFF2-40B4-BE49-F238E27FC236}">
                <a16:creationId xmlns:a16="http://schemas.microsoft.com/office/drawing/2014/main" id="{3A3366CD-A5C2-94DF-55FC-6F58324B681A}"/>
              </a:ext>
              <a:ext uri="{C183D7F6-B498-43B3-948B-1728B52AA6E4}">
                <adec:decorative xmlns:adec="http://schemas.microsoft.com/office/drawing/2017/decorative" val="1"/>
              </a:ext>
            </a:extLst>
          </p:cNvPr>
          <p:cNvSpPr txBox="1">
            <a:spLocks/>
          </p:cNvSpPr>
          <p:nvPr/>
        </p:nvSpPr>
        <p:spPr>
          <a:xfrm>
            <a:off x="513707" y="1815956"/>
            <a:ext cx="3752281" cy="4726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dirty="0">
                <a:ln>
                  <a:noFill/>
                </a:ln>
                <a:solidFill>
                  <a:srgbClr val="FFFF00"/>
                </a:solidFill>
                <a:effectLst/>
                <a:uLnTx/>
                <a:uFillTx/>
                <a:latin typeface="Calibri"/>
                <a:ea typeface="+mj-ea"/>
                <a:cs typeface="Calibri"/>
              </a:rPr>
              <a:t>All students in Massachusetts, </a:t>
            </a:r>
            <a:r>
              <a:rPr kumimoji="0" lang="en-US" sz="2200" b="0" i="1" u="none" strike="noStrike" kern="1200" cap="none" spc="0" normalizeH="0" baseline="0" noProof="0" dirty="0">
                <a:ln>
                  <a:noFill/>
                </a:ln>
                <a:solidFill>
                  <a:srgbClr val="FFFF00"/>
                </a:solidFill>
                <a:effectLst/>
                <a:uLnTx/>
                <a:uFillTx/>
                <a:latin typeface="Calibri"/>
                <a:ea typeface="+mj-ea"/>
                <a:cs typeface="Calibri"/>
              </a:rPr>
              <a:t>particularly students from historically underserved groups and communities</a:t>
            </a:r>
            <a:endParaRPr kumimoji="0" lang="en-US" sz="2200" b="0" i="0" u="none" strike="noStrike" kern="1200" cap="none" spc="0" normalizeH="0" baseline="0" noProof="0" dirty="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dirty="0">
                <a:ln>
                  <a:noFill/>
                </a:ln>
                <a:solidFill>
                  <a:srgbClr val="FFFF00"/>
                </a:solidFill>
                <a:effectLst/>
                <a:uLnTx/>
                <a:uFillTx/>
                <a:latin typeface="Calibri"/>
                <a:ea typeface="+mj-ea"/>
                <a:cs typeface="Calibri"/>
              </a:rPr>
              <a:t>Culturally and linguistically sustaining classroom and school practices</a:t>
            </a:r>
            <a:endParaRPr kumimoji="0" lang="en-US" sz="2200" b="0" i="0" u="none" strike="noStrike" kern="1200" cap="none" spc="0" normalizeH="0" baseline="0" noProof="0" dirty="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dirty="0">
                <a:ln>
                  <a:noFill/>
                </a:ln>
                <a:solidFill>
                  <a:srgbClr val="FFFF00"/>
                </a:solidFill>
                <a:effectLst/>
                <a:uLnTx/>
                <a:uFillTx/>
                <a:latin typeface="Calibri"/>
                <a:ea typeface="+mj-ea"/>
                <a:cs typeface="Calibri"/>
              </a:rPr>
              <a:t>High expectations with targeted support</a:t>
            </a:r>
            <a:endParaRPr kumimoji="0" lang="en-US" sz="2200" b="0" i="0" u="none" strike="noStrike" kern="1200" cap="none" spc="0" normalizeH="0" baseline="0" noProof="0" dirty="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endParaRPr kumimoji="0" lang="en-US" sz="2200" b="0" i="0" u="none" strike="noStrike" kern="1200" cap="none" spc="0" normalizeH="0" baseline="0" noProof="0" dirty="0">
              <a:ln>
                <a:noFill/>
              </a:ln>
              <a:solidFill>
                <a:srgbClr val="FFFF00"/>
              </a:solidFill>
              <a:effectLst/>
              <a:uLnTx/>
              <a:uFillTx/>
              <a:latin typeface="Segoe UI Semibold"/>
              <a:ea typeface="+mj-ea"/>
              <a:cs typeface="Segoe UI Semibold"/>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FFFF00"/>
              </a:solidFill>
              <a:effectLst/>
              <a:uLnTx/>
              <a:uFillTx/>
              <a:latin typeface="Segoe UI Semibold" panose="020B0702040204020203" pitchFamily="34" charset="0"/>
              <a:ea typeface="+mj-ea"/>
              <a:cs typeface="Segoe UI Semibold" panose="020B0702040204020203" pitchFamily="34" charset="0"/>
            </a:endParaRPr>
          </a:p>
        </p:txBody>
      </p:sp>
      <p:sp>
        <p:nvSpPr>
          <p:cNvPr id="17" name="Rectangle 16">
            <a:extLst>
              <a:ext uri="{FF2B5EF4-FFF2-40B4-BE49-F238E27FC236}">
                <a16:creationId xmlns:a16="http://schemas.microsoft.com/office/drawing/2014/main" id="{9E5DA193-DC14-3CC8-589D-C2749362E917}"/>
              </a:ext>
            </a:extLst>
          </p:cNvPr>
          <p:cNvSpPr/>
          <p:nvPr/>
        </p:nvSpPr>
        <p:spPr>
          <a:xfrm>
            <a:off x="5301711" y="878235"/>
            <a:ext cx="5514812"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Segoe UI"/>
              </a:rPr>
              <a:t>What does that look like in a classroom?</a:t>
            </a:r>
          </a:p>
        </p:txBody>
      </p:sp>
      <p:graphicFrame>
        <p:nvGraphicFramePr>
          <p:cNvPr id="6" name="Content Placeholder 2" descr="All students are known and valued.&#10;Learning experiences are relevant, real-world, and interactive.&#10;Individualized support enable students to excel at grade level and beyond.">
            <a:extLst>
              <a:ext uri="{FF2B5EF4-FFF2-40B4-BE49-F238E27FC236}">
                <a16:creationId xmlns:a16="http://schemas.microsoft.com/office/drawing/2014/main" id="{88F214CC-0BF0-4411-DDFB-08A59443F106}"/>
              </a:ext>
            </a:extLst>
          </p:cNvPr>
          <p:cNvGraphicFramePr>
            <a:graphicFrameLocks/>
          </p:cNvGraphicFramePr>
          <p:nvPr>
            <p:extLst>
              <p:ext uri="{D42A27DB-BD31-4B8C-83A1-F6EECF244321}">
                <p14:modId xmlns:p14="http://schemas.microsoft.com/office/powerpoint/2010/main" val="2275960538"/>
              </p:ext>
            </p:extLst>
          </p:nvPr>
        </p:nvGraphicFramePr>
        <p:xfrm>
          <a:off x="5155379" y="1905353"/>
          <a:ext cx="5809261" cy="3886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1" name="Rectangle 630">
            <a:extLst>
              <a:ext uri="{FF2B5EF4-FFF2-40B4-BE49-F238E27FC236}">
                <a16:creationId xmlns:a16="http://schemas.microsoft.com/office/drawing/2014/main" id="{0B529273-E150-9609-5546-171F7F7A3724}"/>
              </a:ext>
            </a:extLst>
          </p:cNvPr>
          <p:cNvSpPr/>
          <p:nvPr/>
        </p:nvSpPr>
        <p:spPr>
          <a:xfrm>
            <a:off x="6586780" y="6257440"/>
            <a:ext cx="4417016" cy="3487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tx1"/>
                </a:solidFill>
                <a:effectLst/>
                <a:uLnTx/>
                <a:uFillTx/>
                <a:latin typeface="Segoe UI"/>
                <a:ea typeface="+mn-ea"/>
                <a:cs typeface="Segoe UI"/>
                <a:hlinkClick r:id="rId9">
                  <a:extLst>
                    <a:ext uri="{A12FA001-AC4F-418D-AE19-62706E023703}">
                      <ahyp:hlinkClr xmlns:ahyp="http://schemas.microsoft.com/office/drawing/2018/hyperlinkcolor" val="tx"/>
                    </a:ext>
                  </a:extLst>
                </a:hlinkClick>
              </a:rPr>
              <a:t>Hyperlink to Ed Vision</a:t>
            </a:r>
            <a:endParaRPr kumimoji="0" lang="en-US" sz="1800" b="0" i="0" u="none" strike="noStrike" kern="1200" cap="none" spc="0" normalizeH="0" baseline="0" noProof="0" dirty="0">
              <a:ln>
                <a:noFill/>
              </a:ln>
              <a:solidFill>
                <a:schemeClr val="tx1"/>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D9F58AB8-28AF-2830-5D09-E28B7F1FDBAE}"/>
              </a:ext>
            </a:extLst>
          </p:cNvPr>
          <p:cNvSpPr>
            <a:spLocks noGrp="1"/>
          </p:cNvSpPr>
          <p:nvPr>
            <p:ph type="sldNum" sz="quarter" idx="12"/>
          </p:nvPr>
        </p:nvSpPr>
        <p:spPr>
          <a:xfrm>
            <a:off x="10453254" y="6356350"/>
            <a:ext cx="90054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zh-CN" altLang="en-US" sz="12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97688470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4F79A-D13C-5345-B5DE-AB1F328B4B02}"/>
              </a:ext>
            </a:extLst>
          </p:cNvPr>
          <p:cNvSpPr>
            <a:spLocks noGrp="1"/>
          </p:cNvSpPr>
          <p:nvPr>
            <p:ph type="sldNum" sz="quarter" idx="4"/>
          </p:nvPr>
        </p:nvSpPr>
        <p:spPr>
          <a:xfrm>
            <a:off x="8314269" y="476726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0462FEB-C181-8347-9EC4-DEDFCFCD9AD1}" type="slidenum">
              <a:rPr kumimoji="0" lang="en-US" sz="1200" b="0" i="0" u="none" strike="noStrike" kern="1200" cap="none" spc="0" normalizeH="0" baseline="0" noProof="0" smtClean="0">
                <a:ln>
                  <a:noFill/>
                </a:ln>
                <a:solidFill>
                  <a:srgbClr val="3A5898"/>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3A5898"/>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56606DF-85D9-CF4D-807C-57E822B011F1}"/>
              </a:ext>
            </a:extLst>
          </p:cNvPr>
          <p:cNvSpPr>
            <a:spLocks noGrp="1"/>
          </p:cNvSpPr>
          <p:nvPr>
            <p:ph type="title"/>
          </p:nvPr>
        </p:nvSpPr>
        <p:spPr/>
        <p:txBody>
          <a:bodyPr/>
          <a:lstStyle/>
          <a:p>
            <a:r>
              <a:rPr lang="en-US"/>
              <a:t>Coherence Matters!</a:t>
            </a:r>
          </a:p>
        </p:txBody>
      </p:sp>
      <p:sp>
        <p:nvSpPr>
          <p:cNvPr id="8" name="TextBox 7">
            <a:extLst>
              <a:ext uri="{FF2B5EF4-FFF2-40B4-BE49-F238E27FC236}">
                <a16:creationId xmlns:a16="http://schemas.microsoft.com/office/drawing/2014/main" id="{D73BB951-5899-4345-A1F1-835B7EBF545E}"/>
              </a:ext>
            </a:extLst>
          </p:cNvPr>
          <p:cNvSpPr txBox="1"/>
          <p:nvPr/>
        </p:nvSpPr>
        <p:spPr>
          <a:xfrm>
            <a:off x="838200" y="1989056"/>
            <a:ext cx="515055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rPr>
              <a:t>Imagine a general supervision system as a sophisticated machine comprised of many interlocking gears that all must operate in concert to produce the desired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Three interlocking gears with the words &quot;General supervision system components must work together!&quot;">
            <a:extLst>
              <a:ext uri="{FF2B5EF4-FFF2-40B4-BE49-F238E27FC236}">
                <a16:creationId xmlns:a16="http://schemas.microsoft.com/office/drawing/2014/main" id="{1A2BCCD7-1E7E-A443-B778-F7D78970730C}"/>
              </a:ext>
            </a:extLst>
          </p:cNvPr>
          <p:cNvPicPr>
            <a:picLocks noChangeAspect="1"/>
          </p:cNvPicPr>
          <p:nvPr/>
        </p:nvPicPr>
        <p:blipFill>
          <a:blip r:embed="rId3"/>
          <a:stretch>
            <a:fillRect/>
          </a:stretch>
        </p:blipFill>
        <p:spPr>
          <a:xfrm>
            <a:off x="6361292" y="1168400"/>
            <a:ext cx="5221107" cy="4884261"/>
          </a:xfrm>
          <a:prstGeom prst="rect">
            <a:avLst/>
          </a:prstGeom>
        </p:spPr>
      </p:pic>
    </p:spTree>
    <p:extLst>
      <p:ext uri="{BB962C8B-B14F-4D97-AF65-F5344CB8AC3E}">
        <p14:creationId xmlns:p14="http://schemas.microsoft.com/office/powerpoint/2010/main" val="219871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3700" kern="1200">
                <a:solidFill>
                  <a:srgbClr val="FFFFFF"/>
                </a:solidFill>
                <a:latin typeface="+mj-lt"/>
                <a:ea typeface="+mj-ea"/>
                <a:cs typeface="+mj-cs"/>
              </a:rPr>
              <a:t>LEA Determinations</a:t>
            </a:r>
          </a:p>
        </p:txBody>
      </p:sp>
      <p:sp>
        <p:nvSpPr>
          <p:cNvPr id="45"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440C916-E580-4E1A-BD10-8008DFF73D1D}"/>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lgn="ctr">
              <a:buNone/>
            </a:pPr>
            <a:r>
              <a:rPr lang="en-US" sz="4000">
                <a:latin typeface="+mn-lt"/>
                <a:cs typeface="+mn-cs"/>
              </a:rPr>
              <a:t>General Supervision Opportunity</a:t>
            </a:r>
          </a:p>
          <a:p>
            <a:pPr marL="0"/>
            <a:endParaRPr lang="en-US">
              <a:latin typeface="+mn-lt"/>
              <a:cs typeface="+mn-cs"/>
            </a:endParaRPr>
          </a:p>
        </p:txBody>
      </p:sp>
      <p:sp>
        <p:nvSpPr>
          <p:cNvPr id="2" name="TextBox 1">
            <a:extLst>
              <a:ext uri="{FF2B5EF4-FFF2-40B4-BE49-F238E27FC236}">
                <a16:creationId xmlns:a16="http://schemas.microsoft.com/office/drawing/2014/main" id="{91F0F8F0-347B-3AA8-6A70-EA1D0AD53D4E}"/>
              </a:ext>
            </a:extLst>
          </p:cNvPr>
          <p:cNvSpPr txBox="1"/>
          <p:nvPr/>
        </p:nvSpPr>
        <p:spPr>
          <a:xfrm>
            <a:off x="5371224" y="2887486"/>
            <a:ext cx="648724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By improving the connection between the </a:t>
            </a:r>
            <a:r>
              <a:rPr lang="en-US" sz="2800" b="1">
                <a:cs typeface="Calibri"/>
              </a:rPr>
              <a:t>LEA Determinations,</a:t>
            </a:r>
            <a:r>
              <a:rPr lang="en-US" sz="2800">
                <a:cs typeface="Calibri"/>
              </a:rPr>
              <a:t> Department provided </a:t>
            </a:r>
            <a:r>
              <a:rPr lang="en-US" sz="2800" b="1">
                <a:cs typeface="Calibri"/>
              </a:rPr>
              <a:t>TA, PD,</a:t>
            </a:r>
            <a:r>
              <a:rPr lang="en-US" sz="2800">
                <a:cs typeface="Calibri"/>
              </a:rPr>
              <a:t> and special education</a:t>
            </a:r>
            <a:r>
              <a:rPr lang="en-US" sz="2800" b="1">
                <a:cs typeface="Calibri"/>
              </a:rPr>
              <a:t> improvement planning</a:t>
            </a:r>
            <a:r>
              <a:rPr lang="en-US" sz="2800">
                <a:cs typeface="Calibri"/>
              </a:rPr>
              <a:t>, schools and districts will be able to better align policies, procedures, practices, and systems to improve outcomes and opportunities for students with disabilities.</a:t>
            </a:r>
          </a:p>
        </p:txBody>
      </p:sp>
    </p:spTree>
    <p:extLst>
      <p:ext uri="{BB962C8B-B14F-4D97-AF65-F5344CB8AC3E}">
        <p14:creationId xmlns:p14="http://schemas.microsoft.com/office/powerpoint/2010/main" val="328142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b="1">
                <a:solidFill>
                  <a:schemeClr val="tx1"/>
                </a:solidFill>
                <a:latin typeface="+mj-lt"/>
                <a:cs typeface="+mj-cs"/>
              </a:rPr>
              <a:t>Update LEA Determinations</a:t>
            </a:r>
            <a:endParaRPr lang="en-US" sz="4800" b="1">
              <a:solidFill>
                <a:schemeClr val="tx1"/>
              </a:solidFill>
              <a:latin typeface="+mj-lt"/>
              <a:cs typeface="Calibri Light"/>
            </a:endParaRPr>
          </a:p>
        </p:txBody>
      </p:sp>
      <p:sp>
        <p:nvSpPr>
          <p:cNvPr id="26"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15D82CCB-6B6D-4897-BCF3-7D7333A4FDD4}"/>
              </a:ext>
            </a:extLst>
          </p:cNvPr>
          <p:cNvGraphicFramePr>
            <a:graphicFrameLocks noGrp="1"/>
          </p:cNvGraphicFramePr>
          <p:nvPr>
            <p:ph idx="1"/>
            <p:extLst>
              <p:ext uri="{D42A27DB-BD31-4B8C-83A1-F6EECF244321}">
                <p14:modId xmlns:p14="http://schemas.microsoft.com/office/powerpoint/2010/main" val="2391507031"/>
              </p:ext>
            </p:extLst>
          </p:nvPr>
        </p:nvGraphicFramePr>
        <p:xfrm>
          <a:off x="568923" y="2308107"/>
          <a:ext cx="10515600" cy="3344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71010513"/>
                    </a:ext>
                  </a:extLst>
                </a:gridCol>
                <a:gridCol w="5257800">
                  <a:extLst>
                    <a:ext uri="{9D8B030D-6E8A-4147-A177-3AD203B41FA5}">
                      <a16:colId xmlns:a16="http://schemas.microsoft.com/office/drawing/2014/main" val="255284550"/>
                    </a:ext>
                  </a:extLst>
                </a:gridCol>
              </a:tblGrid>
              <a:tr h="986600">
                <a:tc>
                  <a:txBody>
                    <a:bodyPr/>
                    <a:lstStyle/>
                    <a:p>
                      <a:pPr algn="ctr"/>
                      <a:r>
                        <a:rPr lang="en-US" sz="3600"/>
                        <a:t>Current</a:t>
                      </a:r>
                    </a:p>
                  </a:txBody>
                  <a:tcPr/>
                </a:tc>
                <a:tc>
                  <a:txBody>
                    <a:bodyPr/>
                    <a:lstStyle/>
                    <a:p>
                      <a:pPr algn="ctr"/>
                      <a:r>
                        <a:rPr lang="en-US" sz="3600"/>
                        <a:t>Future</a:t>
                      </a:r>
                    </a:p>
                  </a:txBody>
                  <a:tcPr/>
                </a:tc>
                <a:extLst>
                  <a:ext uri="{0D108BD9-81ED-4DB2-BD59-A6C34878D82A}">
                    <a16:rowId xmlns:a16="http://schemas.microsoft.com/office/drawing/2014/main" val="2452888359"/>
                  </a:ext>
                </a:extLst>
              </a:tr>
              <a:tr h="986600">
                <a:tc>
                  <a:txBody>
                    <a:bodyPr/>
                    <a:lstStyle/>
                    <a:p>
                      <a:r>
                        <a:rPr lang="en-US" sz="2800"/>
                        <a:t>Special Education Data Driven Rubric</a:t>
                      </a:r>
                    </a:p>
                  </a:txBody>
                  <a:tcPr/>
                </a:tc>
                <a:tc>
                  <a:txBody>
                    <a:bodyPr/>
                    <a:lstStyle/>
                    <a:p>
                      <a:pPr lvl="0">
                        <a:buNone/>
                      </a:pPr>
                      <a:r>
                        <a:rPr lang="en-US" sz="2800" b="1"/>
                        <a:t>Aligned</a:t>
                      </a:r>
                      <a:r>
                        <a:rPr lang="en-US" sz="2800"/>
                        <a:t> Rubric (Compliance and Outcomes)</a:t>
                      </a:r>
                    </a:p>
                  </a:txBody>
                  <a:tcPr/>
                </a:tc>
                <a:extLst>
                  <a:ext uri="{0D108BD9-81ED-4DB2-BD59-A6C34878D82A}">
                    <a16:rowId xmlns:a16="http://schemas.microsoft.com/office/drawing/2014/main" val="1179697056"/>
                  </a:ext>
                </a:extLst>
              </a:tr>
              <a:tr h="1127342">
                <a:tc>
                  <a:txBody>
                    <a:bodyPr/>
                    <a:lstStyle/>
                    <a:p>
                      <a:r>
                        <a:rPr lang="en-US" sz="2800"/>
                        <a:t>General- </a:t>
                      </a:r>
                      <a:endParaRPr lang="en-US"/>
                    </a:p>
                    <a:p>
                      <a:pPr lvl="0">
                        <a:buNone/>
                      </a:pPr>
                      <a:r>
                        <a:rPr lang="en-US" sz="2800"/>
                        <a:t>Improvement Planning</a:t>
                      </a:r>
                    </a:p>
                    <a:p>
                      <a:pPr lvl="0">
                        <a:buNone/>
                      </a:pPr>
                      <a:r>
                        <a:rPr lang="en-US" sz="2800" b="0" i="0" u="none" strike="noStrike" noProof="0">
                          <a:solidFill>
                            <a:srgbClr val="000000"/>
                          </a:solidFill>
                          <a:latin typeface="Calibri"/>
                        </a:rPr>
                        <a:t>TA, PD, and Support for Districts</a:t>
                      </a:r>
                      <a:endParaRPr lang="en-US" sz="2800"/>
                    </a:p>
                  </a:txBody>
                  <a:tcPr/>
                </a:tc>
                <a:tc>
                  <a:txBody>
                    <a:bodyPr/>
                    <a:lstStyle/>
                    <a:p>
                      <a:pPr lvl="0">
                        <a:buNone/>
                      </a:pPr>
                      <a:r>
                        <a:rPr lang="en-US" sz="2800" b="1" i="0" u="none" strike="noStrike" noProof="0" dirty="0">
                          <a:solidFill>
                            <a:srgbClr val="000000"/>
                          </a:solidFill>
                          <a:latin typeface="Calibri"/>
                        </a:rPr>
                        <a:t>Aligned </a:t>
                      </a:r>
                      <a:r>
                        <a:rPr lang="en-US" sz="2800" b="0" i="0" u="none" strike="noStrike" noProof="0" dirty="0">
                          <a:solidFill>
                            <a:srgbClr val="000000"/>
                          </a:solidFill>
                          <a:latin typeface="Calibri"/>
                        </a:rPr>
                        <a:t>Improvement Planning</a:t>
                      </a:r>
                      <a:endParaRPr lang="en-US" sz="2800" dirty="0"/>
                    </a:p>
                    <a:p>
                      <a:pPr lvl="0">
                        <a:buNone/>
                      </a:pPr>
                      <a:r>
                        <a:rPr lang="en-US" sz="2800" b="1" i="0" u="none" strike="noStrike" noProof="0" dirty="0">
                          <a:solidFill>
                            <a:srgbClr val="000000"/>
                          </a:solidFill>
                          <a:latin typeface="Calibri"/>
                        </a:rPr>
                        <a:t>Aligned</a:t>
                      </a:r>
                      <a:r>
                        <a:rPr lang="en-US" sz="2800" b="0" i="0" u="none" strike="noStrike" noProof="0" dirty="0">
                          <a:solidFill>
                            <a:srgbClr val="000000"/>
                          </a:solidFill>
                          <a:latin typeface="Calibri"/>
                        </a:rPr>
                        <a:t> TA, PD, and Support </a:t>
                      </a:r>
                      <a:r>
                        <a:rPr lang="en-US" sz="2800" b="0" i="1" u="none" strike="noStrike" noProof="0" dirty="0">
                          <a:solidFill>
                            <a:srgbClr val="000000"/>
                          </a:solidFill>
                          <a:latin typeface="Calibri"/>
                        </a:rPr>
                        <a:t>(Tiered/Targeted)</a:t>
                      </a:r>
                      <a:endParaRPr lang="en-US" sz="2800" i="1" dirty="0"/>
                    </a:p>
                  </a:txBody>
                  <a:tcPr/>
                </a:tc>
                <a:extLst>
                  <a:ext uri="{0D108BD9-81ED-4DB2-BD59-A6C34878D82A}">
                    <a16:rowId xmlns:a16="http://schemas.microsoft.com/office/drawing/2014/main" val="2110633803"/>
                  </a:ext>
                </a:extLst>
              </a:tr>
            </a:tbl>
          </a:graphicData>
        </a:graphic>
      </p:graphicFrame>
    </p:spTree>
    <p:extLst>
      <p:ext uri="{BB962C8B-B14F-4D97-AF65-F5344CB8AC3E}">
        <p14:creationId xmlns:p14="http://schemas.microsoft.com/office/powerpoint/2010/main" val="364628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3700" kern="1200">
                <a:solidFill>
                  <a:srgbClr val="FFFFFF"/>
                </a:solidFill>
                <a:latin typeface="+mj-lt"/>
                <a:ea typeface="+mj-ea"/>
                <a:cs typeface="+mj-cs"/>
              </a:rPr>
              <a:t>Approved Special Education Schools Monitoring</a:t>
            </a:r>
          </a:p>
        </p:txBody>
      </p:sp>
      <p:sp>
        <p:nvSpPr>
          <p:cNvPr id="45"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440C916-E580-4E1A-BD10-8008DFF73D1D}"/>
              </a:ext>
            </a:extLst>
          </p:cNvPr>
          <p:cNvSpPr>
            <a:spLocks noGrp="1"/>
          </p:cNvSpPr>
          <p:nvPr>
            <p:ph idx="1"/>
          </p:nvPr>
        </p:nvSpPr>
        <p:spPr>
          <a:xfrm>
            <a:off x="5370153" y="1526033"/>
            <a:ext cx="5536397" cy="4396302"/>
          </a:xfrm>
        </p:spPr>
        <p:txBody>
          <a:bodyPr vert="horz" lIns="91440" tIns="45720" rIns="91440" bIns="45720" rtlCol="0" anchor="t">
            <a:normAutofit fontScale="92500" lnSpcReduction="10000"/>
          </a:bodyPr>
          <a:lstStyle/>
          <a:p>
            <a:pPr marL="0" indent="0" algn="ctr">
              <a:buNone/>
            </a:pPr>
            <a:r>
              <a:rPr lang="en-US" sz="4000">
                <a:latin typeface="+mn-lt"/>
                <a:cs typeface="+mn-cs"/>
              </a:rPr>
              <a:t>General Supervision Opportunity</a:t>
            </a:r>
            <a:endParaRPr lang="en-US" sz="4000">
              <a:latin typeface="+mn-lt"/>
              <a:cs typeface="Calibri"/>
            </a:endParaRPr>
          </a:p>
          <a:p>
            <a:pPr marL="0" indent="0" algn="ctr">
              <a:buNone/>
            </a:pPr>
            <a:endParaRPr lang="en-US" sz="3700">
              <a:latin typeface="+mn-lt"/>
              <a:cs typeface="Calibri"/>
            </a:endParaRPr>
          </a:p>
          <a:p>
            <a:pPr marL="0" indent="0" algn="ctr">
              <a:buNone/>
            </a:pPr>
            <a:r>
              <a:rPr lang="en-US">
                <a:latin typeface="Calibri"/>
                <a:cs typeface="Arial"/>
              </a:rPr>
              <a:t>By using CHAMP as our monitoring platform, we can develop a more streamlined, timely and collaborative process </a:t>
            </a:r>
            <a:r>
              <a:rPr lang="en-US">
                <a:effectLst/>
                <a:latin typeface="Calibri"/>
                <a:cs typeface="Arial"/>
              </a:rPr>
              <a:t>of data collection</a:t>
            </a:r>
            <a:r>
              <a:rPr lang="en-US">
                <a:latin typeface="Calibri"/>
                <a:cs typeface="Arial"/>
              </a:rPr>
              <a:t>. This </a:t>
            </a:r>
            <a:r>
              <a:rPr lang="en-US">
                <a:effectLst/>
                <a:latin typeface="Calibri"/>
                <a:cs typeface="Arial"/>
              </a:rPr>
              <a:t>new and</a:t>
            </a:r>
            <a:r>
              <a:rPr lang="en-US">
                <a:latin typeface="Calibri"/>
                <a:cs typeface="Arial"/>
              </a:rPr>
              <a:t> efficient process </a:t>
            </a:r>
            <a:r>
              <a:rPr lang="en-US">
                <a:effectLst/>
                <a:latin typeface="Calibri"/>
                <a:cs typeface="Arial"/>
              </a:rPr>
              <a:t>improves </a:t>
            </a:r>
            <a:r>
              <a:rPr lang="en-US">
                <a:latin typeface="Calibri"/>
                <a:cs typeface="Arial"/>
              </a:rPr>
              <a:t>outcomes for children by ensuring successful implementation of policies, procedures, and practices. </a:t>
            </a:r>
          </a:p>
          <a:p>
            <a:pPr marL="0"/>
            <a:endParaRPr lang="en-US">
              <a:latin typeface="+mn-lt"/>
              <a:cs typeface="Calibri" panose="020F0502020204030204"/>
            </a:endParaRPr>
          </a:p>
        </p:txBody>
      </p:sp>
    </p:spTree>
    <p:extLst>
      <p:ext uri="{BB962C8B-B14F-4D97-AF65-F5344CB8AC3E}">
        <p14:creationId xmlns:p14="http://schemas.microsoft.com/office/powerpoint/2010/main" val="340153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b="1">
                <a:solidFill>
                  <a:schemeClr val="tx1"/>
                </a:solidFill>
                <a:latin typeface="+mj-lt"/>
                <a:cs typeface="+mj-cs"/>
              </a:rPr>
              <a:t>Approved Special Education Schools</a:t>
            </a:r>
            <a:endParaRPr lang="en-US" sz="4800" b="1">
              <a:solidFill>
                <a:schemeClr val="tx1"/>
              </a:solidFill>
              <a:latin typeface="+mj-lt"/>
              <a:cs typeface="Calibri Light"/>
            </a:endParaRPr>
          </a:p>
        </p:txBody>
      </p:sp>
      <p:sp>
        <p:nvSpPr>
          <p:cNvPr id="26"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15D82CCB-6B6D-4897-BCF3-7D7333A4FDD4}"/>
              </a:ext>
            </a:extLst>
          </p:cNvPr>
          <p:cNvGraphicFramePr>
            <a:graphicFrameLocks noGrp="1"/>
          </p:cNvGraphicFramePr>
          <p:nvPr>
            <p:ph idx="1"/>
            <p:extLst>
              <p:ext uri="{D42A27DB-BD31-4B8C-83A1-F6EECF244321}">
                <p14:modId xmlns:p14="http://schemas.microsoft.com/office/powerpoint/2010/main" val="2628072877"/>
              </p:ext>
            </p:extLst>
          </p:nvPr>
        </p:nvGraphicFramePr>
        <p:xfrm>
          <a:off x="568923" y="2297669"/>
          <a:ext cx="10515600" cy="4095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71010513"/>
                    </a:ext>
                  </a:extLst>
                </a:gridCol>
                <a:gridCol w="5257800">
                  <a:extLst>
                    <a:ext uri="{9D8B030D-6E8A-4147-A177-3AD203B41FA5}">
                      <a16:colId xmlns:a16="http://schemas.microsoft.com/office/drawing/2014/main" val="255284550"/>
                    </a:ext>
                  </a:extLst>
                </a:gridCol>
              </a:tblGrid>
              <a:tr h="986600">
                <a:tc>
                  <a:txBody>
                    <a:bodyPr/>
                    <a:lstStyle/>
                    <a:p>
                      <a:pPr lvl="0" algn="ctr">
                        <a:buNone/>
                      </a:pPr>
                      <a:r>
                        <a:rPr lang="en-US" sz="3600"/>
                        <a:t>Current </a:t>
                      </a:r>
                    </a:p>
                  </a:txBody>
                  <a:tcPr/>
                </a:tc>
                <a:tc>
                  <a:txBody>
                    <a:bodyPr/>
                    <a:lstStyle/>
                    <a:p>
                      <a:pPr lvl="0" algn="ctr">
                        <a:buNone/>
                      </a:pPr>
                      <a:r>
                        <a:rPr lang="en-US" sz="3600"/>
                        <a:t>Future</a:t>
                      </a:r>
                    </a:p>
                  </a:txBody>
                  <a:tcPr/>
                </a:tc>
                <a:extLst>
                  <a:ext uri="{0D108BD9-81ED-4DB2-BD59-A6C34878D82A}">
                    <a16:rowId xmlns:a16="http://schemas.microsoft.com/office/drawing/2014/main" val="2452888359"/>
                  </a:ext>
                </a:extLst>
              </a:tr>
              <a:tr h="986600">
                <a:tc>
                  <a:txBody>
                    <a:bodyPr/>
                    <a:lstStyle/>
                    <a:p>
                      <a:pPr lvl="0" algn="l">
                        <a:buNone/>
                      </a:pPr>
                      <a:r>
                        <a:rPr lang="en-US" sz="3200"/>
                        <a:t>CHAMP- new comprehensive monitoring platform</a:t>
                      </a:r>
                    </a:p>
                  </a:txBody>
                  <a:tcPr/>
                </a:tc>
                <a:tc>
                  <a:txBody>
                    <a:bodyPr/>
                    <a:lstStyle/>
                    <a:p>
                      <a:pPr lvl="0" algn="l">
                        <a:buNone/>
                      </a:pPr>
                      <a:r>
                        <a:rPr lang="en-US" sz="3200"/>
                        <a:t>On-going analysis of Program and Mid-Cycle Review timelines</a:t>
                      </a:r>
                    </a:p>
                  </a:txBody>
                  <a:tcPr/>
                </a:tc>
                <a:extLst>
                  <a:ext uri="{0D108BD9-81ED-4DB2-BD59-A6C34878D82A}">
                    <a16:rowId xmlns:a16="http://schemas.microsoft.com/office/drawing/2014/main" val="1179697056"/>
                  </a:ext>
                </a:extLst>
              </a:tr>
              <a:tr h="986600">
                <a:tc>
                  <a:txBody>
                    <a:bodyPr/>
                    <a:lstStyle/>
                    <a:p>
                      <a:r>
                        <a:rPr lang="en-US" sz="3200"/>
                        <a:t>Training in cohorts; self-assessment due dates based on-site visit date</a:t>
                      </a:r>
                    </a:p>
                  </a:txBody>
                  <a:tcPr/>
                </a:tc>
                <a:tc>
                  <a:txBody>
                    <a:bodyPr/>
                    <a:lstStyle/>
                    <a:p>
                      <a:r>
                        <a:rPr lang="en-US" sz="3200" kern="1200" dirty="0">
                          <a:solidFill>
                            <a:schemeClr val="dk1"/>
                          </a:solidFill>
                          <a:effectLst/>
                          <a:latin typeface="+mn-lt"/>
                          <a:ea typeface="+mn-ea"/>
                          <a:cs typeface="+mn-cs"/>
                        </a:rPr>
                        <a:t>Update</a:t>
                      </a:r>
                      <a:r>
                        <a:rPr lang="en-US" sz="3200" dirty="0"/>
                        <a:t> website- documents, technical assistance, and procedures</a:t>
                      </a:r>
                    </a:p>
                  </a:txBody>
                  <a:tcPr/>
                </a:tc>
                <a:extLst>
                  <a:ext uri="{0D108BD9-81ED-4DB2-BD59-A6C34878D82A}">
                    <a16:rowId xmlns:a16="http://schemas.microsoft.com/office/drawing/2014/main" val="2110633803"/>
                  </a:ext>
                </a:extLst>
              </a:tr>
            </a:tbl>
          </a:graphicData>
        </a:graphic>
      </p:graphicFrame>
    </p:spTree>
    <p:extLst>
      <p:ext uri="{BB962C8B-B14F-4D97-AF65-F5344CB8AC3E}">
        <p14:creationId xmlns:p14="http://schemas.microsoft.com/office/powerpoint/2010/main" val="2498935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3700" kern="1200">
                <a:solidFill>
                  <a:srgbClr val="FFFFFF"/>
                </a:solidFill>
                <a:latin typeface="+mj-lt"/>
                <a:ea typeface="+mj-ea"/>
                <a:cs typeface="+mj-cs"/>
              </a:rPr>
              <a:t>Public School Monitoring</a:t>
            </a:r>
          </a:p>
        </p:txBody>
      </p:sp>
      <p:sp>
        <p:nvSpPr>
          <p:cNvPr id="45"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440C916-E580-4E1A-BD10-8008DFF73D1D}"/>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lgn="ctr">
              <a:buNone/>
            </a:pPr>
            <a:r>
              <a:rPr lang="en-US" sz="4000">
                <a:latin typeface="+mn-lt"/>
                <a:cs typeface="+mn-cs"/>
              </a:rPr>
              <a:t>General Supervision Opportunity - </a:t>
            </a:r>
            <a:endParaRPr lang="en-US" sz="3700">
              <a:latin typeface="+mn-lt"/>
              <a:cs typeface="+mn-cs"/>
            </a:endParaRPr>
          </a:p>
          <a:p>
            <a:pPr marL="0" indent="0" algn="ctr">
              <a:buNone/>
            </a:pPr>
            <a:endParaRPr lang="en-US" sz="3700">
              <a:latin typeface="+mn-lt"/>
              <a:cs typeface="+mn-cs"/>
            </a:endParaRPr>
          </a:p>
          <a:p>
            <a:pPr marL="0" indent="0" algn="ctr">
              <a:buNone/>
            </a:pPr>
            <a:r>
              <a:rPr lang="en-US">
                <a:latin typeface="+mn-lt"/>
                <a:cs typeface="+mn-cs"/>
              </a:rPr>
              <a:t>Further integration of data in our monitoring leading to improved educational results and functional outcomes for students.</a:t>
            </a:r>
            <a:endParaRPr lang="en-US">
              <a:latin typeface="+mn-lt"/>
              <a:cs typeface="Calibri"/>
            </a:endParaRPr>
          </a:p>
          <a:p>
            <a:pPr marL="0"/>
            <a:endParaRPr lang="en-US">
              <a:latin typeface="+mn-lt"/>
              <a:cs typeface="+mn-cs"/>
            </a:endParaRPr>
          </a:p>
        </p:txBody>
      </p:sp>
    </p:spTree>
    <p:extLst>
      <p:ext uri="{BB962C8B-B14F-4D97-AF65-F5344CB8AC3E}">
        <p14:creationId xmlns:p14="http://schemas.microsoft.com/office/powerpoint/2010/main" val="328358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solidFill>
                  <a:schemeClr val="tx1"/>
                </a:solidFill>
                <a:latin typeface="+mj-lt"/>
                <a:cs typeface="+mj-cs"/>
              </a:rPr>
              <a:t>Public School Monitoring</a:t>
            </a:r>
            <a:br>
              <a:rPr lang="en-US" sz="4800">
                <a:solidFill>
                  <a:schemeClr val="tx1"/>
                </a:solidFill>
                <a:latin typeface="+mj-lt"/>
                <a:cs typeface="+mj-cs"/>
              </a:rPr>
            </a:br>
            <a:r>
              <a:rPr lang="en-US" sz="3100">
                <a:solidFill>
                  <a:schemeClr val="tx1"/>
                </a:solidFill>
                <a:latin typeface="+mj-lt"/>
                <a:cs typeface="+mj-cs"/>
              </a:rPr>
              <a:t>For LEAs Undergoing a Tiered Focused Monitoring Review</a:t>
            </a:r>
          </a:p>
        </p:txBody>
      </p:sp>
      <p:sp>
        <p:nvSpPr>
          <p:cNvPr id="26"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15D82CCB-6B6D-4897-BCF3-7D7333A4FDD4}"/>
              </a:ext>
            </a:extLst>
          </p:cNvPr>
          <p:cNvGraphicFramePr>
            <a:graphicFrameLocks noGrp="1"/>
          </p:cNvGraphicFramePr>
          <p:nvPr>
            <p:ph idx="1"/>
            <p:extLst>
              <p:ext uri="{D42A27DB-BD31-4B8C-83A1-F6EECF244321}">
                <p14:modId xmlns:p14="http://schemas.microsoft.com/office/powerpoint/2010/main" val="550223432"/>
              </p:ext>
            </p:extLst>
          </p:nvPr>
        </p:nvGraphicFramePr>
        <p:xfrm>
          <a:off x="568923" y="2537751"/>
          <a:ext cx="10290861" cy="3344800"/>
        </p:xfrm>
        <a:graphic>
          <a:graphicData uri="http://schemas.openxmlformats.org/drawingml/2006/table">
            <a:tbl>
              <a:tblPr firstRow="1" bandRow="1">
                <a:tableStyleId>{5C22544A-7EE6-4342-B048-85BDC9FD1C3A}</a:tableStyleId>
              </a:tblPr>
              <a:tblGrid>
                <a:gridCol w="4509244">
                  <a:extLst>
                    <a:ext uri="{9D8B030D-6E8A-4147-A177-3AD203B41FA5}">
                      <a16:colId xmlns:a16="http://schemas.microsoft.com/office/drawing/2014/main" val="3271010513"/>
                    </a:ext>
                  </a:extLst>
                </a:gridCol>
                <a:gridCol w="5781617">
                  <a:extLst>
                    <a:ext uri="{9D8B030D-6E8A-4147-A177-3AD203B41FA5}">
                      <a16:colId xmlns:a16="http://schemas.microsoft.com/office/drawing/2014/main" val="255284550"/>
                    </a:ext>
                  </a:extLst>
                </a:gridCol>
              </a:tblGrid>
              <a:tr h="986600">
                <a:tc>
                  <a:txBody>
                    <a:bodyPr/>
                    <a:lstStyle/>
                    <a:p>
                      <a:pPr algn="ctr"/>
                      <a:r>
                        <a:rPr lang="en-US" sz="3600"/>
                        <a:t>Current</a:t>
                      </a:r>
                    </a:p>
                  </a:txBody>
                  <a:tcPr/>
                </a:tc>
                <a:tc>
                  <a:txBody>
                    <a:bodyPr/>
                    <a:lstStyle/>
                    <a:p>
                      <a:pPr algn="ctr"/>
                      <a:r>
                        <a:rPr lang="en-US" sz="3600"/>
                        <a:t>Future</a:t>
                      </a:r>
                    </a:p>
                  </a:txBody>
                  <a:tcPr/>
                </a:tc>
                <a:extLst>
                  <a:ext uri="{0D108BD9-81ED-4DB2-BD59-A6C34878D82A}">
                    <a16:rowId xmlns:a16="http://schemas.microsoft.com/office/drawing/2014/main" val="2452888359"/>
                  </a:ext>
                </a:extLst>
              </a:tr>
              <a:tr h="986600">
                <a:tc>
                  <a:txBody>
                    <a:bodyPr/>
                    <a:lstStyle/>
                    <a:p>
                      <a:r>
                        <a:rPr lang="en-US" sz="3200"/>
                        <a:t>No longer tiering </a:t>
                      </a:r>
                    </a:p>
                  </a:txBody>
                  <a:tcPr/>
                </a:tc>
                <a:tc>
                  <a:txBody>
                    <a:bodyPr/>
                    <a:lstStyle/>
                    <a:p>
                      <a:r>
                        <a:rPr lang="en-US" sz="2800"/>
                        <a:t>Monitoring will move from the current system into CHAMP</a:t>
                      </a:r>
                    </a:p>
                  </a:txBody>
                  <a:tcPr/>
                </a:tc>
                <a:extLst>
                  <a:ext uri="{0D108BD9-81ED-4DB2-BD59-A6C34878D82A}">
                    <a16:rowId xmlns:a16="http://schemas.microsoft.com/office/drawing/2014/main" val="1179697056"/>
                  </a:ext>
                </a:extLst>
              </a:tr>
              <a:tr h="986600">
                <a:tc>
                  <a:txBody>
                    <a:bodyPr/>
                    <a:lstStyle/>
                    <a:p>
                      <a:r>
                        <a:rPr lang="en-US" sz="2800"/>
                        <a:t>Noncompliance addressed through Corrective Action Plans</a:t>
                      </a:r>
                    </a:p>
                  </a:txBody>
                  <a:tcPr/>
                </a:tc>
                <a:tc>
                  <a:txBody>
                    <a:bodyPr/>
                    <a:lstStyle/>
                    <a:p>
                      <a:r>
                        <a:rPr lang="en-US" sz="2800" dirty="0"/>
                        <a:t>Onsite will be based on key data elements</a:t>
                      </a:r>
                    </a:p>
                  </a:txBody>
                  <a:tcPr/>
                </a:tc>
                <a:extLst>
                  <a:ext uri="{0D108BD9-81ED-4DB2-BD59-A6C34878D82A}">
                    <a16:rowId xmlns:a16="http://schemas.microsoft.com/office/drawing/2014/main" val="2110633803"/>
                  </a:ext>
                </a:extLst>
              </a:tr>
            </a:tbl>
          </a:graphicData>
        </a:graphic>
      </p:graphicFrame>
    </p:spTree>
    <p:extLst>
      <p:ext uri="{BB962C8B-B14F-4D97-AF65-F5344CB8AC3E}">
        <p14:creationId xmlns:p14="http://schemas.microsoft.com/office/powerpoint/2010/main" val="3362206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3700" kern="1200">
                <a:solidFill>
                  <a:srgbClr val="FFFFFF"/>
                </a:solidFill>
                <a:latin typeface="+mj-lt"/>
                <a:ea typeface="+mj-ea"/>
                <a:cs typeface="+mj-cs"/>
              </a:rPr>
              <a:t>Problem Resolution System</a:t>
            </a:r>
          </a:p>
        </p:txBody>
      </p:sp>
      <p:sp>
        <p:nvSpPr>
          <p:cNvPr id="45"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9440C916-E580-4E1A-BD10-8008DFF73D1D}"/>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lgn="ctr">
              <a:buNone/>
            </a:pPr>
            <a:r>
              <a:rPr lang="en-US" sz="4000">
                <a:latin typeface="+mn-lt"/>
                <a:cs typeface="+mn-cs"/>
              </a:rPr>
              <a:t>General Supervision Opportunity</a:t>
            </a:r>
            <a:endParaRPr lang="en-US" sz="4000">
              <a:latin typeface="+mn-lt"/>
              <a:cs typeface="Calibri"/>
            </a:endParaRPr>
          </a:p>
          <a:p>
            <a:pPr marL="0" indent="0">
              <a:buNone/>
            </a:pPr>
            <a:r>
              <a:rPr lang="en-US">
                <a:latin typeface="+mn-lt"/>
                <a:cs typeface="Calibri"/>
              </a:rPr>
              <a:t>Clarify the existing alignments of policy between PRS and other DESE units, and with the BSEA to enhance information sharing and reporting.</a:t>
            </a:r>
          </a:p>
        </p:txBody>
      </p:sp>
    </p:spTree>
    <p:extLst>
      <p:ext uri="{BB962C8B-B14F-4D97-AF65-F5344CB8AC3E}">
        <p14:creationId xmlns:p14="http://schemas.microsoft.com/office/powerpoint/2010/main" val="324710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3B8570-1EEF-4DD8-A600-5FC366DA850D}"/>
              </a:ext>
            </a:extLst>
          </p:cNvPr>
          <p:cNvSpPr>
            <a:spLocks noGrp="1"/>
          </p:cNvSpPr>
          <p:nvPr>
            <p:ph type="title"/>
          </p:nvPr>
        </p:nvSpPr>
        <p:spPr>
          <a:xfrm>
            <a:off x="793662" y="568712"/>
            <a:ext cx="10066122" cy="1043838"/>
          </a:xfrm>
        </p:spPr>
        <p:txBody>
          <a:bodyPr vert="horz" lIns="91440" tIns="45720" rIns="91440" bIns="45720" rtlCol="0" anchor="b">
            <a:normAutofit/>
          </a:bodyPr>
          <a:lstStyle/>
          <a:p>
            <a:r>
              <a:rPr lang="en-US" sz="4800" dirty="0">
                <a:solidFill>
                  <a:schemeClr val="tx1"/>
                </a:solidFill>
                <a:latin typeface="+mj-lt"/>
                <a:cs typeface="+mj-cs"/>
              </a:rPr>
              <a:t> Problem Resolution System</a:t>
            </a:r>
            <a:endParaRPr lang="en-US" sz="3100" dirty="0">
              <a:solidFill>
                <a:schemeClr val="tx1"/>
              </a:solidFill>
              <a:latin typeface="+mj-lt"/>
              <a:cs typeface="+mj-cs"/>
            </a:endParaRPr>
          </a:p>
        </p:txBody>
      </p:sp>
      <p:sp>
        <p:nvSpPr>
          <p:cNvPr id="26"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15D82CCB-6B6D-4897-BCF3-7D7333A4FDD4}"/>
              </a:ext>
            </a:extLst>
          </p:cNvPr>
          <p:cNvGraphicFramePr>
            <a:graphicFrameLocks noGrp="1"/>
          </p:cNvGraphicFramePr>
          <p:nvPr>
            <p:ph idx="1"/>
            <p:extLst>
              <p:ext uri="{D42A27DB-BD31-4B8C-83A1-F6EECF244321}">
                <p14:modId xmlns:p14="http://schemas.microsoft.com/office/powerpoint/2010/main" val="1958166584"/>
              </p:ext>
            </p:extLst>
          </p:nvPr>
        </p:nvGraphicFramePr>
        <p:xfrm>
          <a:off x="568923" y="2537751"/>
          <a:ext cx="10290861" cy="3344800"/>
        </p:xfrm>
        <a:graphic>
          <a:graphicData uri="http://schemas.openxmlformats.org/drawingml/2006/table">
            <a:tbl>
              <a:tblPr firstRow="1" bandRow="1">
                <a:tableStyleId>{5C22544A-7EE6-4342-B048-85BDC9FD1C3A}</a:tableStyleId>
              </a:tblPr>
              <a:tblGrid>
                <a:gridCol w="4509244">
                  <a:extLst>
                    <a:ext uri="{9D8B030D-6E8A-4147-A177-3AD203B41FA5}">
                      <a16:colId xmlns:a16="http://schemas.microsoft.com/office/drawing/2014/main" val="3271010513"/>
                    </a:ext>
                  </a:extLst>
                </a:gridCol>
                <a:gridCol w="5781617">
                  <a:extLst>
                    <a:ext uri="{9D8B030D-6E8A-4147-A177-3AD203B41FA5}">
                      <a16:colId xmlns:a16="http://schemas.microsoft.com/office/drawing/2014/main" val="255284550"/>
                    </a:ext>
                  </a:extLst>
                </a:gridCol>
              </a:tblGrid>
              <a:tr h="986600">
                <a:tc>
                  <a:txBody>
                    <a:bodyPr/>
                    <a:lstStyle/>
                    <a:p>
                      <a:pPr algn="ctr"/>
                      <a:r>
                        <a:rPr lang="en-US" sz="3600"/>
                        <a:t>Current</a:t>
                      </a:r>
                    </a:p>
                  </a:txBody>
                  <a:tcPr/>
                </a:tc>
                <a:tc>
                  <a:txBody>
                    <a:bodyPr/>
                    <a:lstStyle/>
                    <a:p>
                      <a:pPr algn="ctr"/>
                      <a:r>
                        <a:rPr lang="en-US" sz="3600"/>
                        <a:t>Future</a:t>
                      </a:r>
                    </a:p>
                  </a:txBody>
                  <a:tcPr/>
                </a:tc>
                <a:extLst>
                  <a:ext uri="{0D108BD9-81ED-4DB2-BD59-A6C34878D82A}">
                    <a16:rowId xmlns:a16="http://schemas.microsoft.com/office/drawing/2014/main" val="2452888359"/>
                  </a:ext>
                </a:extLst>
              </a:tr>
              <a:tr h="986600">
                <a:tc>
                  <a:txBody>
                    <a:bodyPr/>
                    <a:lstStyle/>
                    <a:p>
                      <a:r>
                        <a:rPr lang="en-US" sz="2800" b="0" i="0" u="none" strike="noStrike" noProof="0">
                          <a:solidFill>
                            <a:schemeClr val="tx1"/>
                          </a:solidFill>
                          <a:latin typeface="+mn-lt"/>
                        </a:rPr>
                        <a:t>Update PRS Procedures Guide</a:t>
                      </a:r>
                      <a:endParaRPr lang="en-US" sz="2800" b="0"/>
                    </a:p>
                  </a:txBody>
                  <a:tcPr/>
                </a:tc>
                <a:tc>
                  <a:txBody>
                    <a:bodyPr/>
                    <a:lstStyle/>
                    <a:p>
                      <a:r>
                        <a:rPr lang="en-US" sz="2800" b="0"/>
                        <a:t>Implement new procedures after stakeholder engagement and internal training</a:t>
                      </a:r>
                    </a:p>
                  </a:txBody>
                  <a:tcPr/>
                </a:tc>
                <a:extLst>
                  <a:ext uri="{0D108BD9-81ED-4DB2-BD59-A6C34878D82A}">
                    <a16:rowId xmlns:a16="http://schemas.microsoft.com/office/drawing/2014/main" val="1179697056"/>
                  </a:ext>
                </a:extLst>
              </a:tr>
              <a:tr h="986600">
                <a:tc>
                  <a:txBody>
                    <a:bodyPr/>
                    <a:lstStyle/>
                    <a:p>
                      <a:r>
                        <a:rPr lang="en-US" sz="2800" b="0"/>
                        <a:t>Update PRS Intake Form</a:t>
                      </a:r>
                    </a:p>
                  </a:txBody>
                  <a:tcPr/>
                </a:tc>
                <a:tc>
                  <a:txBody>
                    <a:bodyPr/>
                    <a:lstStyle/>
                    <a:p>
                      <a:endParaRPr lang="en-US" sz="2800" b="0" dirty="0"/>
                    </a:p>
                  </a:txBody>
                  <a:tcPr/>
                </a:tc>
                <a:extLst>
                  <a:ext uri="{0D108BD9-81ED-4DB2-BD59-A6C34878D82A}">
                    <a16:rowId xmlns:a16="http://schemas.microsoft.com/office/drawing/2014/main" val="2110633803"/>
                  </a:ext>
                </a:extLst>
              </a:tr>
            </a:tbl>
          </a:graphicData>
        </a:graphic>
      </p:graphicFrame>
    </p:spTree>
    <p:extLst>
      <p:ext uri="{BB962C8B-B14F-4D97-AF65-F5344CB8AC3E}">
        <p14:creationId xmlns:p14="http://schemas.microsoft.com/office/powerpoint/2010/main" val="255615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7C709B-606B-45E5-915D-B8467ABBF40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3220120"/>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472E205-0DFA-4F7B-8CB9-E29615333FFD}"/>
              </a:ext>
            </a:extLst>
          </p:cNvPr>
          <p:cNvSpPr>
            <a:spLocks noGrp="1"/>
          </p:cNvSpPr>
          <p:nvPr>
            <p:ph type="title"/>
          </p:nvPr>
        </p:nvSpPr>
        <p:spPr/>
        <p:txBody>
          <a:bodyPr/>
          <a:lstStyle/>
          <a:p>
            <a:r>
              <a:rPr lang="en-US">
                <a:latin typeface="Calibri"/>
                <a:cs typeface="Arial"/>
              </a:rPr>
              <a:t>Next steps—Areas of Focus</a:t>
            </a:r>
          </a:p>
        </p:txBody>
      </p:sp>
    </p:spTree>
    <p:extLst>
      <p:ext uri="{BB962C8B-B14F-4D97-AF65-F5344CB8AC3E}">
        <p14:creationId xmlns:p14="http://schemas.microsoft.com/office/powerpoint/2010/main" val="97857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dirty="0">
                <a:latin typeface="Arial"/>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6600">
                <a:solidFill>
                  <a:schemeClr val="bg1"/>
                </a:solidFill>
                <a:latin typeface="Calibri"/>
                <a:cs typeface="Arial"/>
              </a:rPr>
              <a:t>Q&amp;A</a:t>
            </a:r>
            <a:endParaRPr lang="en-US" sz="6600">
              <a:solidFill>
                <a:schemeClr val="bg1"/>
              </a:solidFill>
              <a:latin typeface="Calibri"/>
            </a:endParaRPr>
          </a:p>
        </p:txBody>
      </p:sp>
    </p:spTree>
    <p:extLst>
      <p:ext uri="{BB962C8B-B14F-4D97-AF65-F5344CB8AC3E}">
        <p14:creationId xmlns:p14="http://schemas.microsoft.com/office/powerpoint/2010/main" val="387313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7FA53-F4A1-4FA0-D4F3-80F391F07F8C}"/>
              </a:ext>
            </a:extLst>
          </p:cNvPr>
          <p:cNvSpPr>
            <a:spLocks noGrp="1"/>
          </p:cNvSpPr>
          <p:nvPr>
            <p:ph idx="1"/>
          </p:nvPr>
        </p:nvSpPr>
        <p:spPr>
          <a:xfrm>
            <a:off x="740341" y="1607356"/>
            <a:ext cx="9091047" cy="3362541"/>
          </a:xfrm>
        </p:spPr>
        <p:txBody>
          <a:bodyPr vert="horz" lIns="91440" tIns="45720" rIns="91440" bIns="45720" rtlCol="0" anchor="ctr">
            <a:normAutofit/>
          </a:bodyPr>
          <a:lstStyle/>
          <a:p>
            <a:endParaRPr lang="en-US" dirty="0">
              <a:solidFill>
                <a:srgbClr val="BC5928"/>
              </a:solidFill>
              <a:cs typeface="Calibri"/>
            </a:endParaRPr>
          </a:p>
          <a:p>
            <a:pPr marL="0" indent="0">
              <a:buNone/>
            </a:pPr>
            <a:endParaRPr lang="en-US" dirty="0">
              <a:solidFill>
                <a:srgbClr val="BC5928"/>
              </a:solidFill>
              <a:cs typeface="Calibri"/>
            </a:endParaRPr>
          </a:p>
          <a:p>
            <a:r>
              <a:rPr lang="en-US" dirty="0">
                <a:solidFill>
                  <a:srgbClr val="BC5928"/>
                </a:solidFill>
                <a:cs typeface="Calibri"/>
              </a:rPr>
              <a:t>Who we are </a:t>
            </a:r>
            <a:endParaRPr lang="en-US" dirty="0">
              <a:cs typeface="Calibri"/>
            </a:endParaRPr>
          </a:p>
          <a:p>
            <a:pPr lvl="1"/>
            <a:r>
              <a:rPr lang="en-US" dirty="0">
                <a:solidFill>
                  <a:srgbClr val="BC5928"/>
                </a:solidFill>
                <a:cs typeface="Calibri"/>
              </a:rPr>
              <a:t>Providing services in four host agencies</a:t>
            </a:r>
          </a:p>
          <a:p>
            <a:r>
              <a:rPr lang="en-US" dirty="0">
                <a:solidFill>
                  <a:srgbClr val="BC5928"/>
                </a:solidFill>
                <a:cs typeface="Calibri"/>
              </a:rPr>
              <a:t>How we partner with you, the local school districts</a:t>
            </a:r>
            <a:endParaRPr lang="en-US" dirty="0"/>
          </a:p>
          <a:p>
            <a:r>
              <a:rPr lang="en-US" dirty="0">
                <a:solidFill>
                  <a:srgbClr val="BC5928"/>
                </a:solidFill>
                <a:cs typeface="Calibri"/>
              </a:rPr>
              <a:t>IEP Reconvene/SIEM meetings</a:t>
            </a:r>
          </a:p>
          <a:p>
            <a:endParaRPr lang="en-US" dirty="0">
              <a:solidFill>
                <a:srgbClr val="BC5928"/>
              </a:solidFill>
              <a:cs typeface="Calibri"/>
            </a:endParaRPr>
          </a:p>
          <a:p>
            <a:endParaRPr lang="en-US" dirty="0">
              <a:solidFill>
                <a:srgbClr val="BC5928"/>
              </a:solidFill>
              <a:cs typeface="Calibri"/>
            </a:endParaRPr>
          </a:p>
        </p:txBody>
      </p:sp>
      <p:pic>
        <p:nvPicPr>
          <p:cNvPr id="5" name="Picture 4" descr="A close up of a logo for Collaborative Educational Services">
            <a:extLst>
              <a:ext uri="{FF2B5EF4-FFF2-40B4-BE49-F238E27FC236}">
                <a16:creationId xmlns:a16="http://schemas.microsoft.com/office/drawing/2014/main" id="{6AFC64C8-8DCB-BDEB-B968-7537351CEE7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09130" y="4841584"/>
            <a:ext cx="4276725" cy="866775"/>
          </a:xfrm>
          <a:prstGeom prst="rect">
            <a:avLst/>
          </a:prstGeom>
        </p:spPr>
      </p:pic>
      <p:sp>
        <p:nvSpPr>
          <p:cNvPr id="6" name="Title 5">
            <a:extLst>
              <a:ext uri="{FF2B5EF4-FFF2-40B4-BE49-F238E27FC236}">
                <a16:creationId xmlns:a16="http://schemas.microsoft.com/office/drawing/2014/main" id="{B79AB62B-8AF3-EA5F-1EC8-C4DF8A438E92}"/>
              </a:ext>
            </a:extLst>
          </p:cNvPr>
          <p:cNvSpPr txBox="1">
            <a:spLocks noGrp="1"/>
          </p:cNvSpPr>
          <p:nvPr>
            <p:ph type="title" idx="4294967295"/>
          </p:nvPr>
        </p:nvSpPr>
        <p:spPr>
          <a:xfrm>
            <a:off x="397790" y="907942"/>
            <a:ext cx="118032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BC5928"/>
                </a:solidFill>
                <a:effectLst/>
                <a:uLnTx/>
                <a:uFillTx/>
                <a:latin typeface="Calibri"/>
                <a:ea typeface="+mn-ea"/>
                <a:cs typeface="Calibri"/>
              </a:rPr>
              <a:t>Special Education in Institutional </a:t>
            </a:r>
            <a:r>
              <a:rPr kumimoji="0" lang="en-US" sz="4400" b="1" i="0" u="none" strike="noStrike" kern="1200" cap="none" spc="0" normalizeH="0" baseline="0" noProof="0" dirty="0">
                <a:ln>
                  <a:noFill/>
                </a:ln>
                <a:solidFill>
                  <a:srgbClr val="BC5928"/>
                </a:solidFill>
                <a:effectLst/>
                <a:uLnTx/>
                <a:uFillTx/>
                <a:latin typeface="Calibri"/>
                <a:ea typeface="+mn-lt"/>
                <a:cs typeface="+mn-lt"/>
              </a:rPr>
              <a:t>Settings (SEIS)</a:t>
            </a:r>
            <a:endParaRPr kumimoji="0" lang="en-US" sz="4400" b="1" i="0" u="none" strike="noStrike" kern="1200" cap="none" spc="0" normalizeH="0" baseline="0" noProof="0" dirty="0">
              <a:ln>
                <a:noFill/>
              </a:ln>
              <a:solidFill>
                <a:schemeClr val="tx1"/>
              </a:solidFill>
              <a:effectLst/>
              <a:uLnTx/>
              <a:uFillTx/>
              <a:latin typeface="Calibri"/>
              <a:ea typeface="+mn-lt"/>
              <a:cs typeface="+mn-lt"/>
            </a:endParaRPr>
          </a:p>
        </p:txBody>
      </p:sp>
    </p:spTree>
    <p:extLst>
      <p:ext uri="{BB962C8B-B14F-4D97-AF65-F5344CB8AC3E}">
        <p14:creationId xmlns:p14="http://schemas.microsoft.com/office/powerpoint/2010/main" val="155441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2521-2509-EE61-BABF-E061A64CB621}"/>
              </a:ext>
            </a:extLst>
          </p:cNvPr>
          <p:cNvSpPr>
            <a:spLocks noGrp="1"/>
          </p:cNvSpPr>
          <p:nvPr>
            <p:ph type="title"/>
          </p:nvPr>
        </p:nvSpPr>
        <p:spPr>
          <a:xfrm>
            <a:off x="838200" y="365125"/>
            <a:ext cx="10515600" cy="810409"/>
          </a:xfrm>
        </p:spPr>
        <p:txBody>
          <a:bodyPr>
            <a:normAutofit/>
          </a:bodyPr>
          <a:lstStyle/>
          <a:p>
            <a:r>
              <a:rPr lang="en-US" sz="3200" dirty="0">
                <a:latin typeface="Calibri"/>
                <a:cs typeface="Calibri Light"/>
              </a:rPr>
              <a:t>If you have more questions, please contact:</a:t>
            </a:r>
            <a:endParaRPr lang="en-US" sz="3200" dirty="0">
              <a:latin typeface="Calibri"/>
            </a:endParaRPr>
          </a:p>
        </p:txBody>
      </p:sp>
      <p:sp>
        <p:nvSpPr>
          <p:cNvPr id="3" name="Content Placeholder 2">
            <a:extLst>
              <a:ext uri="{FF2B5EF4-FFF2-40B4-BE49-F238E27FC236}">
                <a16:creationId xmlns:a16="http://schemas.microsoft.com/office/drawing/2014/main" id="{C26C5AC4-02E1-F3F8-CF34-A57B193EBE14}"/>
              </a:ext>
            </a:extLst>
          </p:cNvPr>
          <p:cNvSpPr>
            <a:spLocks noGrp="1"/>
          </p:cNvSpPr>
          <p:nvPr>
            <p:ph idx="1"/>
          </p:nvPr>
        </p:nvSpPr>
        <p:spPr>
          <a:xfrm>
            <a:off x="838200" y="1471456"/>
            <a:ext cx="10515600" cy="4705507"/>
          </a:xfrm>
        </p:spPr>
        <p:txBody>
          <a:bodyPr vert="horz" lIns="91440" tIns="45720" rIns="91440" bIns="45720" rtlCol="0" anchor="t">
            <a:normAutofit/>
          </a:bodyPr>
          <a:lstStyle/>
          <a:p>
            <a:endParaRPr lang="en-US" dirty="0">
              <a:cs typeface="Calibri"/>
            </a:endParaRPr>
          </a:p>
          <a:p>
            <a:r>
              <a:rPr lang="en-US" dirty="0">
                <a:cs typeface="Calibri"/>
              </a:rPr>
              <a:t>Teresa Poteat, SEIS Contract Administrator </a:t>
            </a:r>
            <a:r>
              <a:rPr lang="en-US" dirty="0">
                <a:cs typeface="Calibri"/>
                <a:hlinkClick r:id="rId2"/>
              </a:rPr>
              <a:t>TPOTEAT@collaborative.org</a:t>
            </a:r>
            <a:r>
              <a:rPr lang="en-US" dirty="0">
                <a:cs typeface="Calibri"/>
              </a:rPr>
              <a:t>  413-320-3858</a:t>
            </a:r>
            <a:endParaRPr lang="en-US" dirty="0"/>
          </a:p>
          <a:p>
            <a:endParaRPr lang="en-US" dirty="0">
              <a:cs typeface="Calibri"/>
            </a:endParaRPr>
          </a:p>
          <a:p>
            <a:r>
              <a:rPr lang="en-US" dirty="0">
                <a:cs typeface="Calibri"/>
              </a:rPr>
              <a:t>Antonio Fazio, Associate Director of Program Coordination </a:t>
            </a:r>
            <a:r>
              <a:rPr lang="en-US" dirty="0">
                <a:cs typeface="Calibri"/>
                <a:hlinkClick r:id="rId3"/>
              </a:rPr>
              <a:t>AFAZIO@collaborative.org</a:t>
            </a:r>
            <a:r>
              <a:rPr lang="en-US" dirty="0">
                <a:cs typeface="Calibri"/>
              </a:rPr>
              <a:t> 413-727-5738</a:t>
            </a:r>
          </a:p>
          <a:p>
            <a:endParaRPr lang="en-US" dirty="0">
              <a:cs typeface="Calibri"/>
            </a:endParaRPr>
          </a:p>
          <a:p>
            <a:r>
              <a:rPr lang="en-US" dirty="0">
                <a:cs typeface="Calibri"/>
              </a:rPr>
              <a:t>Kate </a:t>
            </a:r>
            <a:r>
              <a:rPr lang="en-US" dirty="0" err="1">
                <a:cs typeface="Calibri"/>
              </a:rPr>
              <a:t>Firlings</a:t>
            </a:r>
            <a:r>
              <a:rPr lang="en-US" dirty="0">
                <a:cs typeface="Calibri"/>
              </a:rPr>
              <a:t>, School District Liaison Coordinator </a:t>
            </a:r>
            <a:r>
              <a:rPr lang="en-US" dirty="0">
                <a:cs typeface="Calibri"/>
                <a:hlinkClick r:id="rId4"/>
              </a:rPr>
              <a:t>KFIRLINGS@collaborative.org</a:t>
            </a:r>
            <a:r>
              <a:rPr lang="en-US" dirty="0">
                <a:cs typeface="Calibri"/>
              </a:rPr>
              <a:t>  508-439-0986</a:t>
            </a:r>
          </a:p>
        </p:txBody>
      </p:sp>
    </p:spTree>
    <p:extLst>
      <p:ext uri="{BB962C8B-B14F-4D97-AF65-F5344CB8AC3E}">
        <p14:creationId xmlns:p14="http://schemas.microsoft.com/office/powerpoint/2010/main" val="405270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2246758"/>
            <a:ext cx="10515600" cy="3892785"/>
          </a:xfrm>
        </p:spPr>
        <p:txBody>
          <a:bodyPr vert="horz" lIns="91440" tIns="45720" rIns="91440" bIns="45720" rtlCol="0" anchor="t">
            <a:normAutofit fontScale="77500" lnSpcReduction="20000"/>
          </a:bodyPr>
          <a:lstStyle/>
          <a:p>
            <a:pPr>
              <a:buFont typeface="Wingdings" panose="05000000000000000000" pitchFamily="2" charset="2"/>
              <a:buChar char="q"/>
            </a:pPr>
            <a:r>
              <a:rPr lang="en-US">
                <a:latin typeface="+mn-lt"/>
                <a:ea typeface="+mn-lt"/>
                <a:cs typeface="Arial"/>
              </a:rPr>
              <a:t> </a:t>
            </a:r>
            <a:r>
              <a:rPr lang="en-US" sz="2400">
                <a:latin typeface="+mn-lt"/>
                <a:ea typeface="+mn-lt"/>
                <a:cs typeface="Arial"/>
              </a:rPr>
              <a:t>Regular Updates and Information</a:t>
            </a:r>
          </a:p>
          <a:p>
            <a:pPr lvl="1"/>
            <a:r>
              <a:rPr lang="en-US">
                <a:latin typeface="+mn-lt"/>
                <a:ea typeface="+mn-lt"/>
                <a:cs typeface="Arial"/>
                <a:hlinkClick r:id="rId3"/>
              </a:rPr>
              <a:t>Special Education Bulletin</a:t>
            </a:r>
          </a:p>
          <a:p>
            <a:pPr lvl="1"/>
            <a:r>
              <a:rPr lang="en-US">
                <a:latin typeface="+mn-lt"/>
                <a:ea typeface="+mn-lt"/>
                <a:cs typeface="Arial"/>
                <a:hlinkClick r:id="rId4"/>
              </a:rPr>
              <a:t>Special Education Website (Announcements)</a:t>
            </a:r>
            <a:endParaRPr lang="en-US">
              <a:latin typeface="+mn-lt"/>
              <a:ea typeface="+mn-lt"/>
              <a:cs typeface="Arial"/>
            </a:endParaRPr>
          </a:p>
          <a:p>
            <a:pPr>
              <a:buFont typeface="Wingdings" panose="05000000000000000000" pitchFamily="2" charset="2"/>
              <a:buChar char="q"/>
            </a:pPr>
            <a:r>
              <a:rPr lang="en-US" sz="2400">
                <a:latin typeface="+mn-lt"/>
                <a:ea typeface="+mn-lt"/>
                <a:cs typeface="Arial"/>
              </a:rPr>
              <a:t> Update Information in the </a:t>
            </a:r>
            <a:r>
              <a:rPr lang="en-US" sz="2400">
                <a:latin typeface="+mn-lt"/>
                <a:ea typeface="+mn-lt"/>
                <a:cs typeface="Arial"/>
                <a:hlinkClick r:id="rId5"/>
              </a:rPr>
              <a:t>Directory Administration</a:t>
            </a:r>
            <a:endParaRPr lang="en-US" sz="2400">
              <a:latin typeface="+mn-lt"/>
              <a:ea typeface="+mn-lt"/>
              <a:cs typeface="Arial"/>
            </a:endParaRPr>
          </a:p>
          <a:p>
            <a:pPr lvl="1"/>
            <a:r>
              <a:rPr lang="en-US">
                <a:latin typeface="+mn-lt"/>
                <a:ea typeface="+mn-lt"/>
                <a:cs typeface="Arial"/>
              </a:rPr>
              <a:t>Special Education Leaders Meeting Invites and Memos</a:t>
            </a:r>
          </a:p>
          <a:p>
            <a:pPr>
              <a:buFont typeface="Wingdings" panose="05000000000000000000" pitchFamily="2" charset="2"/>
              <a:buChar char="q"/>
            </a:pPr>
            <a:r>
              <a:rPr lang="en-US" sz="2400">
                <a:latin typeface="+mn-lt"/>
                <a:ea typeface="+mn-lt"/>
                <a:cs typeface="Arial"/>
              </a:rPr>
              <a:t> </a:t>
            </a:r>
            <a:r>
              <a:rPr lang="en-US" sz="2400">
                <a:latin typeface="+mn-lt"/>
                <a:ea typeface="+mn-lt"/>
                <a:cs typeface="Arial"/>
                <a:hlinkClick r:id="rId6"/>
              </a:rPr>
              <a:t>IDEA Applications and Budgets</a:t>
            </a:r>
            <a:r>
              <a:rPr lang="en-US" sz="2400">
                <a:latin typeface="+mn-lt"/>
                <a:ea typeface="+mn-lt"/>
                <a:cs typeface="Arial"/>
              </a:rPr>
              <a:t> (Fund Codes 240 &amp; 262)</a:t>
            </a:r>
          </a:p>
          <a:p>
            <a:pPr lvl="1"/>
            <a:r>
              <a:rPr lang="en-US">
                <a:latin typeface="+mn-lt"/>
                <a:ea typeface="+mn-lt"/>
                <a:cs typeface="Arial"/>
              </a:rPr>
              <a:t>Resolution Funds/Equitable Services, M3 (NI Districts from 2022-2023), and CCEIS/CEIS</a:t>
            </a:r>
          </a:p>
          <a:p>
            <a:pPr>
              <a:buFont typeface="Wingdings" panose="05000000000000000000" pitchFamily="2" charset="2"/>
              <a:buChar char="q"/>
            </a:pPr>
            <a:r>
              <a:rPr lang="en-US" sz="2400">
                <a:latin typeface="+mn-lt"/>
                <a:ea typeface="+mn-lt"/>
                <a:cs typeface="Arial"/>
              </a:rPr>
              <a:t> </a:t>
            </a:r>
            <a:r>
              <a:rPr lang="en-US" sz="2400">
                <a:latin typeface="+mn-lt"/>
                <a:ea typeface="+mn-lt"/>
                <a:cs typeface="Arial"/>
                <a:hlinkClick r:id="rId7"/>
              </a:rPr>
              <a:t>Equitable Services</a:t>
            </a:r>
            <a:endParaRPr lang="en-US" sz="2400">
              <a:latin typeface="+mn-lt"/>
              <a:ea typeface="+mn-lt"/>
              <a:cs typeface="Arial"/>
            </a:endParaRPr>
          </a:p>
          <a:p>
            <a:pPr lvl="1"/>
            <a:r>
              <a:rPr lang="en-US">
                <a:latin typeface="+mn-lt"/>
                <a:ea typeface="+mn-lt"/>
                <a:cs typeface="Arial"/>
              </a:rPr>
              <a:t>Consultation Meetings, Provision of Services, and </a:t>
            </a:r>
            <a:r>
              <a:rPr lang="en-US">
                <a:latin typeface="+mn-lt"/>
                <a:ea typeface="+mn-lt"/>
                <a:cs typeface="Arial"/>
                <a:hlinkClick r:id="rId8"/>
              </a:rPr>
              <a:t>Resolution Funds</a:t>
            </a:r>
            <a:endParaRPr lang="en-US">
              <a:latin typeface="+mn-lt"/>
              <a:ea typeface="+mn-lt"/>
              <a:cs typeface="Arial"/>
            </a:endParaRPr>
          </a:p>
          <a:p>
            <a:pPr>
              <a:buFont typeface="Wingdings" panose="05000000000000000000" pitchFamily="2" charset="2"/>
              <a:buChar char="q"/>
            </a:pPr>
            <a:r>
              <a:rPr lang="en-US" sz="2400">
                <a:latin typeface="+mn-lt"/>
                <a:ea typeface="+mn-lt"/>
                <a:cs typeface="Arial"/>
              </a:rPr>
              <a:t> Data Collection</a:t>
            </a:r>
          </a:p>
          <a:p>
            <a:pPr lvl="1"/>
            <a:r>
              <a:rPr lang="en-US">
                <a:latin typeface="+mn-lt"/>
                <a:ea typeface="+mn-lt"/>
                <a:cs typeface="Arial"/>
              </a:rPr>
              <a:t>Indicator 7- Planning for November, April, and August Submissions</a:t>
            </a:r>
          </a:p>
          <a:p>
            <a:pPr lvl="1"/>
            <a:r>
              <a:rPr lang="en-US">
                <a:latin typeface="+mn-lt"/>
                <a:ea typeface="+mn-lt"/>
                <a:cs typeface="Arial"/>
              </a:rPr>
              <a:t>FY2024 </a:t>
            </a:r>
            <a:r>
              <a:rPr lang="en-US">
                <a:latin typeface="+mn-lt"/>
                <a:ea typeface="+mn-lt"/>
                <a:cs typeface="Arial"/>
                <a:hlinkClick r:id="rId9"/>
              </a:rPr>
              <a:t>Data Collection </a:t>
            </a:r>
            <a:endParaRPr lang="en-US">
              <a:latin typeface="+mn-lt"/>
              <a:ea typeface="+mn-lt"/>
              <a:cs typeface="Arial"/>
            </a:endParaRPr>
          </a:p>
          <a:p>
            <a:pPr>
              <a:buFont typeface="Wingdings" panose="05000000000000000000" pitchFamily="2" charset="2"/>
              <a:buChar char="q"/>
            </a:pPr>
            <a:r>
              <a:rPr lang="en-US" sz="2400">
                <a:latin typeface="+mn-lt"/>
                <a:ea typeface="+mn-lt"/>
                <a:cs typeface="Arial"/>
              </a:rPr>
              <a:t>ESY Planning (Transportation)</a:t>
            </a:r>
          </a:p>
        </p:txBody>
      </p:sp>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dirty="0">
                <a:latin typeface="Calibri"/>
                <a:cs typeface="Arial"/>
              </a:rPr>
              <a:t>Reminders: Special Education Leaders</a:t>
            </a:r>
          </a:p>
        </p:txBody>
      </p:sp>
    </p:spTree>
    <p:extLst>
      <p:ext uri="{BB962C8B-B14F-4D97-AF65-F5344CB8AC3E}">
        <p14:creationId xmlns:p14="http://schemas.microsoft.com/office/powerpoint/2010/main" val="48290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61850-D2DF-FFB5-8C68-7ECA94757B99}"/>
              </a:ext>
            </a:extLst>
          </p:cNvPr>
          <p:cNvSpPr>
            <a:spLocks noGrp="1"/>
          </p:cNvSpPr>
          <p:nvPr>
            <p:ph idx="1"/>
          </p:nvPr>
        </p:nvSpPr>
        <p:spPr/>
        <p:txBody>
          <a:bodyPr vert="horz" lIns="91440" tIns="45720" rIns="91440" bIns="45720" rtlCol="0" anchor="t">
            <a:normAutofit/>
          </a:bodyPr>
          <a:lstStyle/>
          <a:p>
            <a:pPr marL="0" indent="0">
              <a:buNone/>
            </a:pPr>
            <a:r>
              <a:rPr lang="en-US">
                <a:latin typeface="Calibri"/>
                <a:cs typeface="Arial"/>
              </a:rPr>
              <a:t>9/15/2023- </a:t>
            </a:r>
            <a:r>
              <a:rPr lang="en-US">
                <a:latin typeface="Calibri"/>
                <a:cs typeface="Arial"/>
                <a:hlinkClick r:id="rId3"/>
              </a:rPr>
              <a:t>Indicator 7 Data Collection Closes</a:t>
            </a:r>
            <a:endParaRPr lang="en-US">
              <a:latin typeface="Calibri"/>
              <a:cs typeface="Arial"/>
            </a:endParaRPr>
          </a:p>
          <a:p>
            <a:pPr marL="0" indent="0">
              <a:buNone/>
            </a:pPr>
            <a:r>
              <a:rPr lang="en-US">
                <a:latin typeface="Calibri"/>
                <a:cs typeface="Arial"/>
              </a:rPr>
              <a:t>9/29/2023- </a:t>
            </a:r>
            <a:r>
              <a:rPr lang="en-US">
                <a:latin typeface="Calibri"/>
                <a:cs typeface="Arial"/>
                <a:hlinkClick r:id="rId4"/>
              </a:rPr>
              <a:t>Indicator 14 Data Collection Closes</a:t>
            </a:r>
          </a:p>
          <a:p>
            <a:pPr marL="0" indent="0">
              <a:buNone/>
            </a:pPr>
            <a:r>
              <a:rPr lang="en-US">
                <a:latin typeface="Calibri"/>
                <a:cs typeface="Arial"/>
              </a:rPr>
              <a:t>9/30/2023- FY22 IDEA Funds Expire</a:t>
            </a:r>
          </a:p>
          <a:p>
            <a:pPr marL="0" indent="0">
              <a:buNone/>
            </a:pPr>
            <a:r>
              <a:rPr lang="en-US">
                <a:latin typeface="Calibri"/>
                <a:cs typeface="Arial"/>
              </a:rPr>
              <a:t>10/1/2023- Child Count for Parentally Placed and Homeschooled Children</a:t>
            </a:r>
          </a:p>
          <a:p>
            <a:pPr marL="0" indent="0">
              <a:buNone/>
            </a:pPr>
            <a:r>
              <a:rPr lang="en-US">
                <a:latin typeface="Calibri"/>
                <a:cs typeface="Arial"/>
              </a:rPr>
              <a:t>10/2/2023- IDEA Applications (Fund Codes 240 &amp; 262) Due</a:t>
            </a:r>
          </a:p>
          <a:p>
            <a:pPr marL="0" indent="0">
              <a:buNone/>
            </a:pPr>
            <a:r>
              <a:rPr lang="en-US">
                <a:latin typeface="Calibri"/>
                <a:cs typeface="Arial"/>
              </a:rPr>
              <a:t>11/2023- Indicator 7 Entry/Exit Data Submission</a:t>
            </a:r>
            <a:endParaRPr lang="en-US">
              <a:latin typeface="Calibri"/>
            </a:endParaRPr>
          </a:p>
          <a:p>
            <a:pPr marL="0" indent="0">
              <a:buNone/>
            </a:pPr>
            <a:endParaRPr lang="en-US">
              <a:latin typeface="Calibri"/>
            </a:endParaRPr>
          </a:p>
        </p:txBody>
      </p:sp>
      <p:sp>
        <p:nvSpPr>
          <p:cNvPr id="3" name="Title 2">
            <a:extLst>
              <a:ext uri="{FF2B5EF4-FFF2-40B4-BE49-F238E27FC236}">
                <a16:creationId xmlns:a16="http://schemas.microsoft.com/office/drawing/2014/main" id="{B707CA82-6672-6629-ABB5-8CD14273381B}"/>
              </a:ext>
            </a:extLst>
          </p:cNvPr>
          <p:cNvSpPr>
            <a:spLocks noGrp="1"/>
          </p:cNvSpPr>
          <p:nvPr>
            <p:ph type="title"/>
          </p:nvPr>
        </p:nvSpPr>
        <p:spPr/>
        <p:txBody>
          <a:bodyPr>
            <a:normAutofit/>
          </a:bodyPr>
          <a:lstStyle/>
          <a:p>
            <a:r>
              <a:rPr lang="en-US">
                <a:latin typeface="Calibri"/>
                <a:cs typeface="Arial"/>
              </a:rPr>
              <a:t>Important Dates: Special Education Leaders</a:t>
            </a:r>
          </a:p>
        </p:txBody>
      </p:sp>
    </p:spTree>
    <p:extLst>
      <p:ext uri="{BB962C8B-B14F-4D97-AF65-F5344CB8AC3E}">
        <p14:creationId xmlns:p14="http://schemas.microsoft.com/office/powerpoint/2010/main" val="189476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A21C-FF86-9179-44D9-3D72FF46BD1D}"/>
              </a:ext>
            </a:extLst>
          </p:cNvPr>
          <p:cNvSpPr>
            <a:spLocks noGrp="1"/>
          </p:cNvSpPr>
          <p:nvPr>
            <p:ph type="title"/>
          </p:nvPr>
        </p:nvSpPr>
        <p:spPr>
          <a:xfrm>
            <a:off x="253387" y="2460173"/>
            <a:ext cx="11479575" cy="1373697"/>
          </a:xfrm>
        </p:spPr>
        <p:txBody>
          <a:bodyPr>
            <a:normAutofit fontScale="90000"/>
          </a:bodyPr>
          <a:lstStyle/>
          <a:p>
            <a:pPr algn="ctr"/>
            <a:r>
              <a:rPr lang="en-US" b="1">
                <a:solidFill>
                  <a:schemeClr val="tx1"/>
                </a:solidFill>
                <a:latin typeface="Calibri"/>
                <a:cs typeface="Segoe UI Semibold"/>
              </a:rPr>
              <a:t>MCAS-Alt Administrator’s Overview Sessions (webinar)</a:t>
            </a:r>
          </a:p>
        </p:txBody>
      </p:sp>
    </p:spTree>
    <p:extLst>
      <p:ext uri="{BB962C8B-B14F-4D97-AF65-F5344CB8AC3E}">
        <p14:creationId xmlns:p14="http://schemas.microsoft.com/office/powerpoint/2010/main" val="33751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4.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1666</Words>
  <Application>Microsoft Office PowerPoint</Application>
  <PresentationFormat>Widescreen</PresentationFormat>
  <Paragraphs>233</Paragraphs>
  <Slides>40</Slides>
  <Notes>16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40</vt:i4>
      </vt:variant>
    </vt:vector>
  </HeadingPairs>
  <TitlesOfParts>
    <vt:vector size="60" baseType="lpstr">
      <vt:lpstr>Segoe</vt:lpstr>
      <vt:lpstr>Segoe SemiBold</vt:lpstr>
      <vt:lpstr>Arial</vt:lpstr>
      <vt:lpstr>Calibri</vt:lpstr>
      <vt:lpstr>Calibri Light</vt:lpstr>
      <vt:lpstr>Century Gothic</vt:lpstr>
      <vt:lpstr>Courier New</vt:lpstr>
      <vt:lpstr>Georgia</vt:lpstr>
      <vt:lpstr>Segoe UI</vt:lpstr>
      <vt:lpstr>Segoe UI Semibold</vt:lpstr>
      <vt:lpstr>Tahoma</vt:lpstr>
      <vt:lpstr>Verdana</vt:lpstr>
      <vt:lpstr>Wingdings</vt:lpstr>
      <vt:lpstr>Wingdings 2</vt:lpstr>
      <vt:lpstr>Wingdings 3</vt:lpstr>
      <vt:lpstr>Office Theme</vt:lpstr>
      <vt:lpstr>ESE​​</vt:lpstr>
      <vt:lpstr>OSEP Design Masters</vt:lpstr>
      <vt:lpstr>MA_ESE PPT template</vt:lpstr>
      <vt:lpstr>1_office theme</vt:lpstr>
      <vt:lpstr>Special Education Leaders Meeting</vt:lpstr>
      <vt:lpstr>Today’s Agenda</vt:lpstr>
      <vt:lpstr>DESE's Educational Vision </vt:lpstr>
      <vt:lpstr>Special Education Updates</vt:lpstr>
      <vt:lpstr>Special Education in Institutional Settings (SEIS)</vt:lpstr>
      <vt:lpstr>If you have more questions, please contact:</vt:lpstr>
      <vt:lpstr>Reminders: Special Education Leaders</vt:lpstr>
      <vt:lpstr>Important Dates: Special Education Leaders</vt:lpstr>
      <vt:lpstr>MCAS-Alt Administrator’s Overview Sessions (webinar)</vt:lpstr>
      <vt:lpstr>Special Education Leaders Meetings 2023-2024 </vt:lpstr>
      <vt:lpstr>MCAS-Alt Administrator’s Overview Sessions  (webinar)</vt:lpstr>
      <vt:lpstr>Registration information for this and all the educator trainings available will be emailed via flyer to all schools and publicized in the MCAS-Alt Newsletter, SAS Update, and the MCAS-Alt website </vt:lpstr>
      <vt:lpstr>MCAS Competency and Grade-Level Portfolios Sessions  For students with complex disabilities that have grade level skills but cannot demonstrate their knowledge on the standard MCAS tests. Special educators are encouraged to bring their general education colleagues to attend this session. </vt:lpstr>
      <vt:lpstr>What are Coordinated Pandemic-Related Transition Services?</vt:lpstr>
      <vt:lpstr>Agencies Providing Services </vt:lpstr>
      <vt:lpstr>Of the 2,162 eligible young adults</vt:lpstr>
      <vt:lpstr>We need your help!</vt:lpstr>
      <vt:lpstr>Next Steps for Families</vt:lpstr>
      <vt:lpstr>New IEP Updates</vt:lpstr>
      <vt:lpstr>Training of Trainers for IEP Improvement Project</vt:lpstr>
      <vt:lpstr>Virtual Office Hours</vt:lpstr>
      <vt:lpstr>IEP Technical Guide—Released in Two Sections</vt:lpstr>
      <vt:lpstr>IEP Technical Guide</vt:lpstr>
      <vt:lpstr>Additional Resources Coming Soon</vt:lpstr>
      <vt:lpstr>IEP Implementation Grant Update</vt:lpstr>
      <vt:lpstr>General Supervision Update</vt:lpstr>
      <vt:lpstr>  States must have a system of general supervision – an accountability and support system – that monitors local education agencies (LEAs) and assists LEAs to implement the Individuals with Disabilities Education Act (IDEA).      Primary focus: Educational Results Functional Outcomes </vt:lpstr>
      <vt:lpstr>General Supervision Systems</vt:lpstr>
      <vt:lpstr>New OSEP Guidance Released July 24, 2023</vt:lpstr>
      <vt:lpstr>Coherence Matters!</vt:lpstr>
      <vt:lpstr>LEA Determinations</vt:lpstr>
      <vt:lpstr>Update LEA Determinations</vt:lpstr>
      <vt:lpstr>Approved Special Education Schools Monitoring</vt:lpstr>
      <vt:lpstr>Approved Special Education Schools</vt:lpstr>
      <vt:lpstr>Public School Monitoring</vt:lpstr>
      <vt:lpstr>Public School Monitoring For LEAs Undergoing a Tiered Focused Monitoring Review</vt:lpstr>
      <vt:lpstr>Problem Resolution System</vt:lpstr>
      <vt:lpstr> Problem Resolution System</vt:lpstr>
      <vt:lpstr>Next steps—Areas of Focus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September 15, 2023</dc:title>
  <dc:creator>DESE</dc:creator>
  <cp:lastModifiedBy>Zou, Dong (EOE)</cp:lastModifiedBy>
  <cp:revision>2</cp:revision>
  <dcterms:created xsi:type="dcterms:W3CDTF">2023-09-22T13:39:01Z</dcterms:created>
  <dcterms:modified xsi:type="dcterms:W3CDTF">2023-09-22T14:41:20Z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22 2023 12:00AM</vt:lpwstr>
  </property>
</Properties>
</file>